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396" r:id="rId2"/>
    <p:sldId id="475" r:id="rId3"/>
    <p:sldId id="476" r:id="rId4"/>
    <p:sldId id="480" r:id="rId5"/>
    <p:sldId id="515" r:id="rId6"/>
    <p:sldId id="514" r:id="rId7"/>
    <p:sldId id="503" r:id="rId8"/>
    <p:sldId id="509" r:id="rId9"/>
    <p:sldId id="511" r:id="rId10"/>
    <p:sldId id="510" r:id="rId11"/>
    <p:sldId id="512" r:id="rId12"/>
    <p:sldId id="508" r:id="rId13"/>
    <p:sldId id="516" r:id="rId14"/>
    <p:sldId id="517" r:id="rId15"/>
    <p:sldId id="518" r:id="rId16"/>
    <p:sldId id="521" r:id="rId17"/>
    <p:sldId id="520" r:id="rId18"/>
    <p:sldId id="507" r:id="rId19"/>
    <p:sldId id="522" r:id="rId20"/>
    <p:sldId id="50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6600"/>
    <a:srgbClr val="777777"/>
    <a:srgbClr val="FFFFCC"/>
    <a:srgbClr val="BA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17" autoAdjust="0"/>
    <p:restoredTop sz="94158" autoAdjust="0"/>
  </p:normalViewPr>
  <p:slideViewPr>
    <p:cSldViewPr>
      <p:cViewPr varScale="1">
        <p:scale>
          <a:sx n="72" d="100"/>
          <a:sy n="72" d="100"/>
        </p:scale>
        <p:origin x="727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68E70FC-872B-49DA-822F-7FEF2219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46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8013" y="1484313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CA" alt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CA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9750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23DC6-5356-4C63-9817-C2819E3EF69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55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8EF8-43B7-4FB7-9CBA-2A9798962D9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0013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C67F-4905-49E2-988D-22089D361B3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094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7041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DCB18-8C04-4CA9-A5F9-BB9952161B7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093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79E76-AFCE-4DD4-A183-FDFB7E77B7E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15967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22B54-BD83-49F6-81A7-EBF5A0D897B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7458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BE83-8761-434F-BC6B-91148769AD2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7999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6EC8-4FAC-41C1-B677-DCCEBFE3F46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4254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1BDA-8D41-4716-8640-6857AD59C8F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4445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3536C-75C2-47DB-9F9B-5C584C00A5D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682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71F1-44C0-4913-9675-973FA8DB8A0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7974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2AEED-C668-4EDC-9840-782803CB2E1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1429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3713" y="6237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26EC7FEA-5D16-4EDA-AFF3-20E6B6088F7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acit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21.org/our-work/p21-framework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14400" y="1460376"/>
            <a:ext cx="7623175" cy="1752600"/>
          </a:xfrm>
        </p:spPr>
        <p:txBody>
          <a:bodyPr/>
          <a:lstStyle/>
          <a:p>
            <a:pPr eaLnBrk="1" hangingPunct="1"/>
            <a:r>
              <a:rPr lang="en-CA" sz="5400" b="1" dirty="0" err="1"/>
              <a:t>Yükseköğretimin</a:t>
            </a:r>
            <a:r>
              <a:rPr lang="en-CA" sz="5400" b="1" dirty="0"/>
              <a:t> </a:t>
            </a:r>
            <a:r>
              <a:rPr lang="en-CA" sz="5400" b="1" dirty="0" err="1"/>
              <a:t>Geleceği</a:t>
            </a:r>
            <a:endParaRPr lang="en-GB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981200" y="4200103"/>
            <a:ext cx="6553200" cy="2181225"/>
          </a:xfrm>
        </p:spPr>
        <p:txBody>
          <a:bodyPr/>
          <a:lstStyle/>
          <a:p>
            <a:pPr eaLnBrk="1" hangingPunct="1"/>
            <a:r>
              <a:rPr lang="en-GB" dirty="0" smtClean="0"/>
              <a:t>Erhan Erkut</a:t>
            </a:r>
            <a:r>
              <a:rPr lang="en-GB" dirty="0"/>
              <a:t>,</a:t>
            </a:r>
            <a:r>
              <a:rPr lang="tr-TR" dirty="0"/>
              <a:t> </a:t>
            </a:r>
            <a:r>
              <a:rPr lang="en-US" dirty="0" smtClean="0"/>
              <a:t>MEF Üniversitesi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TÜRKİYE ÖZEL OKULLAR 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DERNEĞİ</a:t>
            </a:r>
          </a:p>
          <a:p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15. E</a:t>
            </a:r>
            <a:r>
              <a:rPr lang="tr-TR" dirty="0">
                <a:solidFill>
                  <a:schemeClr val="bg1">
                    <a:lumMod val="50000"/>
                  </a:schemeClr>
                </a:solidFill>
              </a:rPr>
              <a:t>ğ</a:t>
            </a:r>
            <a:r>
              <a:rPr lang="en-CA" dirty="0" err="1" smtClean="0">
                <a:solidFill>
                  <a:schemeClr val="bg1">
                    <a:lumMod val="50000"/>
                  </a:schemeClr>
                </a:solidFill>
              </a:rPr>
              <a:t>itim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bg1">
                    <a:lumMod val="50000"/>
                  </a:schemeClr>
                </a:solidFill>
              </a:rPr>
              <a:t>Sempozyumu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30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Ocak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2016, Antalya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067DFB28-D096-4C8B-9681-691C55AAA28A}" type="slidenum">
              <a:rPr lang="en-CA" altLang="en-US" smtClean="0">
                <a:latin typeface="Garamond" pitchFamily="18" charset="0"/>
              </a:rPr>
              <a:pPr eaLnBrk="1" hangingPunct="1"/>
              <a:t>1</a:t>
            </a:fld>
            <a:endParaRPr lang="en-CA" altLang="en-US" smtClean="0">
              <a:latin typeface="Garamond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70352"/>
            <a:ext cx="122413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</a:t>
            </a:r>
            <a:r>
              <a:rPr lang="en-CA" dirty="0" err="1" smtClean="0"/>
              <a:t>Daha</a:t>
            </a:r>
            <a:r>
              <a:rPr lang="en-CA" dirty="0" smtClean="0"/>
              <a:t> </a:t>
            </a:r>
            <a:r>
              <a:rPr lang="en-CA" dirty="0" err="1" smtClean="0"/>
              <a:t>Uluslararası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Artan</a:t>
            </a:r>
            <a:r>
              <a:rPr lang="en-CA" dirty="0"/>
              <a:t> </a:t>
            </a:r>
            <a:r>
              <a:rPr lang="en-CA" dirty="0" err="1"/>
              <a:t>değişim</a:t>
            </a:r>
            <a:r>
              <a:rPr lang="en-CA" dirty="0"/>
              <a:t> </a:t>
            </a:r>
            <a:r>
              <a:rPr lang="en-CA" dirty="0" err="1"/>
              <a:t>programları</a:t>
            </a:r>
            <a:endParaRPr lang="en-CA" dirty="0"/>
          </a:p>
          <a:p>
            <a:r>
              <a:rPr lang="en-CA" dirty="0"/>
              <a:t>2 </a:t>
            </a:r>
            <a:r>
              <a:rPr lang="en-CA" dirty="0" err="1"/>
              <a:t>veya</a:t>
            </a:r>
            <a:r>
              <a:rPr lang="en-CA" dirty="0"/>
              <a:t> 3 </a:t>
            </a:r>
            <a:r>
              <a:rPr lang="en-CA" dirty="0" err="1"/>
              <a:t>ortaklı</a:t>
            </a:r>
            <a:r>
              <a:rPr lang="en-CA" dirty="0"/>
              <a:t>/</a:t>
            </a:r>
            <a:r>
              <a:rPr lang="en-CA" dirty="0" err="1"/>
              <a:t>ülkeli</a:t>
            </a:r>
            <a:r>
              <a:rPr lang="en-CA" dirty="0"/>
              <a:t> </a:t>
            </a:r>
            <a:r>
              <a:rPr lang="en-CA" dirty="0" err="1"/>
              <a:t>programlar</a:t>
            </a:r>
            <a:endParaRPr lang="en-CA" dirty="0"/>
          </a:p>
          <a:p>
            <a:r>
              <a:rPr lang="en-CA" dirty="0" err="1"/>
              <a:t>Artan</a:t>
            </a:r>
            <a:r>
              <a:rPr lang="en-CA" dirty="0"/>
              <a:t> </a:t>
            </a:r>
            <a:r>
              <a:rPr lang="en-CA" dirty="0" err="1"/>
              <a:t>öğrenci</a:t>
            </a:r>
            <a:r>
              <a:rPr lang="en-CA" dirty="0"/>
              <a:t> </a:t>
            </a:r>
            <a:r>
              <a:rPr lang="en-CA" dirty="0" err="1"/>
              <a:t>mobilitesi</a:t>
            </a:r>
            <a:endParaRPr lang="en-CA" dirty="0"/>
          </a:p>
          <a:p>
            <a:pPr lvl="1"/>
            <a:r>
              <a:rPr lang="en-CA" dirty="0" err="1"/>
              <a:t>Uluslararası</a:t>
            </a:r>
            <a:r>
              <a:rPr lang="en-CA" dirty="0"/>
              <a:t> </a:t>
            </a:r>
            <a:r>
              <a:rPr lang="en-CA" dirty="0" err="1"/>
              <a:t>deneyim</a:t>
            </a:r>
            <a:endParaRPr lang="en-CA" dirty="0"/>
          </a:p>
          <a:p>
            <a:pPr lvl="1"/>
            <a:r>
              <a:rPr lang="en-CA" dirty="0" err="1"/>
              <a:t>Yaşlanan</a:t>
            </a:r>
            <a:r>
              <a:rPr lang="en-CA" dirty="0"/>
              <a:t> </a:t>
            </a:r>
            <a:r>
              <a:rPr lang="en-CA" dirty="0" err="1"/>
              <a:t>ülkelerin</a:t>
            </a:r>
            <a:r>
              <a:rPr lang="en-CA" dirty="0"/>
              <a:t> </a:t>
            </a:r>
            <a:r>
              <a:rPr lang="en-CA" dirty="0" err="1"/>
              <a:t>arz</a:t>
            </a:r>
            <a:r>
              <a:rPr lang="en-CA" dirty="0"/>
              <a:t>/</a:t>
            </a:r>
            <a:r>
              <a:rPr lang="en-CA" dirty="0" err="1"/>
              <a:t>talep</a:t>
            </a:r>
            <a:r>
              <a:rPr lang="en-CA" dirty="0"/>
              <a:t> </a:t>
            </a:r>
            <a:r>
              <a:rPr lang="en-CA" dirty="0" err="1"/>
              <a:t>kaygıları</a:t>
            </a:r>
            <a:endParaRPr lang="en-CA" dirty="0"/>
          </a:p>
          <a:p>
            <a:pPr lvl="2"/>
            <a:r>
              <a:rPr lang="en-CA" dirty="0" err="1"/>
              <a:t>Uydu</a:t>
            </a:r>
            <a:r>
              <a:rPr lang="en-CA" dirty="0"/>
              <a:t> </a:t>
            </a:r>
            <a:r>
              <a:rPr lang="en-CA" dirty="0" err="1"/>
              <a:t>kampüsler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BE83-8761-434F-BC6B-91148769AD26}" type="slidenum">
              <a:rPr lang="en-CA" altLang="en-US" smtClean="0"/>
              <a:pPr>
                <a:defRPr/>
              </a:pPr>
              <a:t>10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953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</a:t>
            </a:r>
            <a:r>
              <a:rPr lang="en-CA" dirty="0" err="1"/>
              <a:t>Girişimci</a:t>
            </a:r>
            <a:r>
              <a:rPr lang="en-CA" dirty="0"/>
              <a:t> </a:t>
            </a:r>
            <a:r>
              <a:rPr lang="en-CA" dirty="0" err="1" smtClean="0"/>
              <a:t>odağ</a:t>
            </a:r>
            <a:r>
              <a:rPr lang="en-CA" dirty="0" err="1"/>
              <a:t>ı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7-5-3-1.2B </a:t>
            </a:r>
            <a:r>
              <a:rPr lang="en-CA" i="1" dirty="0" smtClean="0">
                <a:solidFill>
                  <a:schemeClr val="bg1">
                    <a:lumMod val="50000"/>
                  </a:schemeClr>
                </a:solidFill>
              </a:rPr>
              <a:t>(The Coming Jobs War)</a:t>
            </a:r>
          </a:p>
          <a:p>
            <a:endParaRPr lang="en-CA" dirty="0" smtClean="0"/>
          </a:p>
          <a:p>
            <a:r>
              <a:rPr lang="en-CA" dirty="0" smtClean="0"/>
              <a:t>TR </a:t>
            </a:r>
            <a:r>
              <a:rPr lang="en-CA" dirty="0" err="1"/>
              <a:t>nüfus</a:t>
            </a:r>
            <a:r>
              <a:rPr lang="en-CA" dirty="0"/>
              <a:t> </a:t>
            </a:r>
            <a:r>
              <a:rPr lang="en-CA" dirty="0" err="1"/>
              <a:t>piramidi</a:t>
            </a:r>
            <a:endParaRPr lang="en-CA" dirty="0"/>
          </a:p>
          <a:p>
            <a:pPr lvl="1"/>
            <a:r>
              <a:rPr lang="en-CA" dirty="0" err="1"/>
              <a:t>Yeni</a:t>
            </a:r>
            <a:r>
              <a:rPr lang="en-CA" dirty="0"/>
              <a:t> </a:t>
            </a:r>
            <a:r>
              <a:rPr lang="en-CA" dirty="0" err="1"/>
              <a:t>istihdam</a:t>
            </a:r>
            <a:r>
              <a:rPr lang="en-CA" dirty="0"/>
              <a:t> </a:t>
            </a:r>
            <a:r>
              <a:rPr lang="en-CA" dirty="0" err="1"/>
              <a:t>yaratmak</a:t>
            </a:r>
            <a:endParaRPr lang="en-CA" dirty="0"/>
          </a:p>
          <a:p>
            <a:endParaRPr lang="en-CA" dirty="0"/>
          </a:p>
          <a:p>
            <a:r>
              <a:rPr lang="en-CA" dirty="0"/>
              <a:t>TR </a:t>
            </a:r>
            <a:r>
              <a:rPr lang="en-CA" dirty="0" err="1"/>
              <a:t>cari</a:t>
            </a:r>
            <a:r>
              <a:rPr lang="en-CA" dirty="0"/>
              <a:t> </a:t>
            </a:r>
            <a:r>
              <a:rPr lang="en-CA" dirty="0" err="1"/>
              <a:t>açık</a:t>
            </a:r>
            <a:endParaRPr lang="en-CA" dirty="0"/>
          </a:p>
          <a:p>
            <a:pPr lvl="1"/>
            <a:r>
              <a:rPr lang="en-CA" dirty="0" err="1"/>
              <a:t>Katma</a:t>
            </a:r>
            <a:r>
              <a:rPr lang="en-CA" dirty="0"/>
              <a:t> </a:t>
            </a:r>
            <a:r>
              <a:rPr lang="en-CA" dirty="0" err="1"/>
              <a:t>değeri</a:t>
            </a:r>
            <a:r>
              <a:rPr lang="en-CA" dirty="0"/>
              <a:t> </a:t>
            </a:r>
            <a:r>
              <a:rPr lang="en-CA" dirty="0" err="1"/>
              <a:t>yüksek</a:t>
            </a:r>
            <a:r>
              <a:rPr lang="en-CA" dirty="0"/>
              <a:t> </a:t>
            </a:r>
            <a:r>
              <a:rPr lang="en-CA" dirty="0" err="1"/>
              <a:t>üretim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ihracat</a:t>
            </a:r>
            <a:endParaRPr lang="en-CA" dirty="0"/>
          </a:p>
          <a:p>
            <a:pPr lvl="1"/>
            <a:r>
              <a:rPr lang="en-CA" dirty="0" smtClean="0"/>
              <a:t>3. </a:t>
            </a:r>
            <a:r>
              <a:rPr lang="en-CA" dirty="0" err="1"/>
              <a:t>Kuşak</a:t>
            </a:r>
            <a:r>
              <a:rPr lang="en-CA" dirty="0"/>
              <a:t> </a:t>
            </a:r>
            <a:r>
              <a:rPr lang="en-CA" dirty="0" err="1"/>
              <a:t>Üniversite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148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</a:t>
            </a:r>
            <a:r>
              <a:rPr lang="en-CA" dirty="0" err="1"/>
              <a:t>Bireyselleştirilmis</a:t>
            </a:r>
            <a:r>
              <a:rPr lang="en-CA" dirty="0"/>
              <a:t> </a:t>
            </a:r>
            <a:r>
              <a:rPr lang="en-CA" dirty="0" err="1" smtClean="0"/>
              <a:t>programlar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Ben: 4 </a:t>
            </a:r>
            <a:r>
              <a:rPr lang="en-CA" dirty="0" err="1"/>
              <a:t>yıl</a:t>
            </a:r>
            <a:r>
              <a:rPr lang="en-CA" dirty="0"/>
              <a:t> </a:t>
            </a:r>
            <a:r>
              <a:rPr lang="en-CA" dirty="0" err="1"/>
              <a:t>aynı</a:t>
            </a:r>
            <a:r>
              <a:rPr lang="en-CA" dirty="0"/>
              <a:t> </a:t>
            </a:r>
            <a:r>
              <a:rPr lang="en-CA" dirty="0" err="1"/>
              <a:t>okulda</a:t>
            </a:r>
            <a:r>
              <a:rPr lang="en-CA" dirty="0"/>
              <a:t> </a:t>
            </a:r>
            <a:r>
              <a:rPr lang="en-CA" dirty="0" err="1"/>
              <a:t>eğitim</a:t>
            </a:r>
            <a:r>
              <a:rPr lang="en-CA" dirty="0"/>
              <a:t>, </a:t>
            </a:r>
            <a:r>
              <a:rPr lang="en-CA" dirty="0" err="1"/>
              <a:t>birkaç</a:t>
            </a:r>
            <a:r>
              <a:rPr lang="en-CA" dirty="0"/>
              <a:t> </a:t>
            </a:r>
            <a:r>
              <a:rPr lang="en-CA" dirty="0" err="1"/>
              <a:t>seçmeli</a:t>
            </a:r>
            <a:endParaRPr lang="en-CA" dirty="0"/>
          </a:p>
          <a:p>
            <a:r>
              <a:rPr lang="en-CA" dirty="0" err="1"/>
              <a:t>Şimdi</a:t>
            </a:r>
            <a:r>
              <a:rPr lang="en-CA" dirty="0"/>
              <a:t>: </a:t>
            </a:r>
            <a:r>
              <a:rPr lang="en-CA" dirty="0" err="1"/>
              <a:t>Muafiyet</a:t>
            </a:r>
            <a:r>
              <a:rPr lang="en-CA" dirty="0"/>
              <a:t>, </a:t>
            </a:r>
            <a:r>
              <a:rPr lang="en-CA" dirty="0" err="1"/>
              <a:t>yandal</a:t>
            </a:r>
            <a:r>
              <a:rPr lang="en-CA" dirty="0"/>
              <a:t>, </a:t>
            </a:r>
            <a:r>
              <a:rPr lang="en-CA" dirty="0" err="1"/>
              <a:t>çift</a:t>
            </a:r>
            <a:r>
              <a:rPr lang="en-CA" dirty="0"/>
              <a:t> </a:t>
            </a:r>
            <a:r>
              <a:rPr lang="en-CA" dirty="0" err="1"/>
              <a:t>anadal</a:t>
            </a:r>
            <a:r>
              <a:rPr lang="en-CA" dirty="0"/>
              <a:t>, </a:t>
            </a:r>
            <a:r>
              <a:rPr lang="en-CA" dirty="0" err="1"/>
              <a:t>değişim</a:t>
            </a:r>
            <a:endParaRPr lang="en-CA" dirty="0"/>
          </a:p>
          <a:p>
            <a:r>
              <a:rPr lang="en-CA" dirty="0" err="1"/>
              <a:t>Gelecek</a:t>
            </a:r>
            <a:r>
              <a:rPr lang="en-CA" dirty="0"/>
              <a:t>: </a:t>
            </a:r>
            <a:r>
              <a:rPr lang="en-CA" dirty="0" err="1"/>
              <a:t>Daha</a:t>
            </a:r>
            <a:r>
              <a:rPr lang="en-CA" dirty="0"/>
              <a:t> </a:t>
            </a:r>
            <a:r>
              <a:rPr lang="en-CA" dirty="0" err="1"/>
              <a:t>çok</a:t>
            </a:r>
            <a:r>
              <a:rPr lang="en-CA" dirty="0"/>
              <a:t> </a:t>
            </a:r>
            <a:r>
              <a:rPr lang="en-CA" dirty="0" err="1"/>
              <a:t>alternatif</a:t>
            </a:r>
            <a:r>
              <a:rPr lang="en-CA" dirty="0"/>
              <a:t>, </a:t>
            </a:r>
            <a:r>
              <a:rPr lang="en-CA" dirty="0" err="1"/>
              <a:t>daha</a:t>
            </a:r>
            <a:r>
              <a:rPr lang="en-CA" dirty="0"/>
              <a:t> </a:t>
            </a:r>
            <a:r>
              <a:rPr lang="en-CA" dirty="0" err="1"/>
              <a:t>çok</a:t>
            </a:r>
            <a:r>
              <a:rPr lang="en-CA" dirty="0"/>
              <a:t> </a:t>
            </a:r>
            <a:r>
              <a:rPr lang="en-CA" dirty="0" err="1"/>
              <a:t>bireyselleştirme</a:t>
            </a:r>
            <a:r>
              <a:rPr lang="en-CA" dirty="0"/>
              <a:t> </a:t>
            </a:r>
            <a:r>
              <a:rPr lang="en-CA" dirty="0" err="1"/>
              <a:t>fırsatı</a:t>
            </a:r>
            <a:endParaRPr lang="en-CA" dirty="0"/>
          </a:p>
          <a:p>
            <a:pPr lvl="1"/>
            <a:r>
              <a:rPr lang="en-CA" dirty="0"/>
              <a:t>Y, Z </a:t>
            </a:r>
            <a:r>
              <a:rPr lang="en-CA" dirty="0" err="1"/>
              <a:t>kuşağı</a:t>
            </a:r>
            <a:r>
              <a:rPr lang="en-CA" dirty="0"/>
              <a:t> </a:t>
            </a:r>
            <a:r>
              <a:rPr lang="en-CA" dirty="0" err="1"/>
              <a:t>talepleri</a:t>
            </a:r>
            <a:endParaRPr lang="en-CA" dirty="0" smtClean="0"/>
          </a:p>
          <a:p>
            <a:pPr lvl="1"/>
            <a:r>
              <a:rPr lang="en-CA" dirty="0" err="1" smtClean="0"/>
              <a:t>Rekabet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45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</a:t>
            </a:r>
            <a:r>
              <a:rPr lang="en-CA" dirty="0" err="1" smtClean="0"/>
              <a:t>Yapay</a:t>
            </a:r>
            <a:r>
              <a:rPr lang="en-CA" dirty="0" smtClean="0"/>
              <a:t> </a:t>
            </a:r>
            <a:r>
              <a:rPr lang="en-CA" dirty="0" err="1" smtClean="0"/>
              <a:t>zeka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Open Learning Initiative (Carnegie Mellon)</a:t>
            </a:r>
          </a:p>
          <a:p>
            <a:r>
              <a:rPr lang="en-CA" dirty="0" smtClean="0"/>
              <a:t>25 </a:t>
            </a:r>
            <a:r>
              <a:rPr lang="en-CA" dirty="0" err="1" smtClean="0"/>
              <a:t>temel</a:t>
            </a:r>
            <a:r>
              <a:rPr lang="en-CA" dirty="0" smtClean="0"/>
              <a:t> </a:t>
            </a:r>
            <a:r>
              <a:rPr lang="en-CA" dirty="0" err="1" smtClean="0"/>
              <a:t>ders</a:t>
            </a:r>
            <a:endParaRPr lang="en-CA" dirty="0" smtClean="0"/>
          </a:p>
          <a:p>
            <a:r>
              <a:rPr lang="en-CA" dirty="0" smtClean="0"/>
              <a:t>Multimodal (video, </a:t>
            </a:r>
            <a:r>
              <a:rPr lang="en-CA" dirty="0" err="1" smtClean="0"/>
              <a:t>animasyon</a:t>
            </a:r>
            <a:r>
              <a:rPr lang="en-CA" dirty="0" smtClean="0"/>
              <a:t>,…)</a:t>
            </a:r>
          </a:p>
          <a:p>
            <a:r>
              <a:rPr lang="en-CA" dirty="0" smtClean="0"/>
              <a:t>“</a:t>
            </a:r>
            <a:r>
              <a:rPr lang="en-CA" dirty="0"/>
              <a:t>Bu </a:t>
            </a:r>
            <a:r>
              <a:rPr lang="en-CA" dirty="0" err="1"/>
              <a:t>konuyu</a:t>
            </a:r>
            <a:r>
              <a:rPr lang="en-CA" dirty="0"/>
              <a:t> </a:t>
            </a:r>
            <a:r>
              <a:rPr lang="en-CA" dirty="0" err="1"/>
              <a:t>nasıl</a:t>
            </a:r>
            <a:r>
              <a:rPr lang="en-CA" dirty="0"/>
              <a:t> en </a:t>
            </a:r>
            <a:r>
              <a:rPr lang="en-CA" dirty="0" err="1"/>
              <a:t>iyi</a:t>
            </a:r>
            <a:r>
              <a:rPr lang="en-CA" dirty="0"/>
              <a:t> </a:t>
            </a:r>
            <a:r>
              <a:rPr lang="en-CA" dirty="0" err="1"/>
              <a:t>öğretiriz</a:t>
            </a:r>
            <a:r>
              <a:rPr lang="en-CA" dirty="0"/>
              <a:t>?”</a:t>
            </a:r>
          </a:p>
          <a:p>
            <a:r>
              <a:rPr lang="en-CA" dirty="0" err="1"/>
              <a:t>Binlerce</a:t>
            </a:r>
            <a:r>
              <a:rPr lang="en-CA" dirty="0"/>
              <a:t> </a:t>
            </a:r>
            <a:r>
              <a:rPr lang="en-CA" dirty="0" err="1"/>
              <a:t>öğrencilik</a:t>
            </a:r>
            <a:r>
              <a:rPr lang="en-CA" dirty="0"/>
              <a:t> </a:t>
            </a:r>
            <a:r>
              <a:rPr lang="en-CA" dirty="0" err="1"/>
              <a:t>veri</a:t>
            </a:r>
            <a:r>
              <a:rPr lang="en-CA" dirty="0"/>
              <a:t> </a:t>
            </a:r>
            <a:r>
              <a:rPr lang="en-CA" dirty="0" err="1"/>
              <a:t>tabanı</a:t>
            </a:r>
            <a:endParaRPr lang="en-CA" dirty="0"/>
          </a:p>
          <a:p>
            <a:r>
              <a:rPr lang="en-CA" dirty="0" err="1" smtClean="0"/>
              <a:t>Statik</a:t>
            </a:r>
            <a:r>
              <a:rPr lang="en-CA" dirty="0" smtClean="0"/>
              <a:t> </a:t>
            </a:r>
            <a:r>
              <a:rPr lang="en-CA" dirty="0" err="1"/>
              <a:t>değil</a:t>
            </a:r>
            <a:endParaRPr lang="en-CA" dirty="0"/>
          </a:p>
          <a:p>
            <a:r>
              <a:rPr lang="en-CA" dirty="0" err="1" smtClean="0">
                <a:solidFill>
                  <a:schemeClr val="bg1">
                    <a:lumMod val="50000"/>
                  </a:schemeClr>
                </a:solidFill>
              </a:rPr>
              <a:t>Torunlarımız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…?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380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 MOOC, </a:t>
            </a:r>
            <a:r>
              <a:rPr lang="en-CA" dirty="0" err="1" smtClean="0"/>
              <a:t>Hibrid</a:t>
            </a:r>
            <a:r>
              <a:rPr lang="en-CA" dirty="0" smtClean="0"/>
              <a:t>, Flipped, </a:t>
            </a:r>
            <a:r>
              <a:rPr lang="en-CA" dirty="0" err="1"/>
              <a:t>O</a:t>
            </a:r>
            <a:r>
              <a:rPr lang="en-CA" dirty="0" err="1" smtClean="0"/>
              <a:t>rtak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Bazı</a:t>
            </a:r>
            <a:r>
              <a:rPr lang="en-CA" dirty="0"/>
              <a:t> </a:t>
            </a:r>
            <a:r>
              <a:rPr lang="en-CA" dirty="0" err="1"/>
              <a:t>dersler</a:t>
            </a:r>
            <a:r>
              <a:rPr lang="en-CA" dirty="0"/>
              <a:t> o</a:t>
            </a:r>
            <a:r>
              <a:rPr lang="en-CA" dirty="0" smtClean="0"/>
              <a:t>n-line</a:t>
            </a:r>
            <a:r>
              <a:rPr lang="en-CA" dirty="0"/>
              <a:t>, </a:t>
            </a:r>
            <a:r>
              <a:rPr lang="en-CA" dirty="0" err="1"/>
              <a:t>bazıları</a:t>
            </a:r>
            <a:r>
              <a:rPr lang="en-CA" dirty="0"/>
              <a:t> off-line</a:t>
            </a:r>
          </a:p>
          <a:p>
            <a:r>
              <a:rPr lang="en-CA" dirty="0" err="1"/>
              <a:t>Derslerin</a:t>
            </a:r>
            <a:r>
              <a:rPr lang="en-CA" dirty="0"/>
              <a:t> </a:t>
            </a:r>
            <a:r>
              <a:rPr lang="en-CA" dirty="0" err="1"/>
              <a:t>çoğu</a:t>
            </a:r>
            <a:r>
              <a:rPr lang="en-CA" dirty="0"/>
              <a:t> “blended”</a:t>
            </a:r>
          </a:p>
          <a:p>
            <a:pPr lvl="1"/>
            <a:r>
              <a:rPr lang="en-CA" dirty="0"/>
              <a:t>%30 - %70 on-line</a:t>
            </a:r>
          </a:p>
          <a:p>
            <a:pPr lvl="1"/>
            <a:r>
              <a:rPr lang="en-CA" dirty="0" smtClean="0"/>
              <a:t>Off-line: </a:t>
            </a:r>
            <a:r>
              <a:rPr lang="en-CA" dirty="0" err="1" smtClean="0"/>
              <a:t>tartışma</a:t>
            </a:r>
            <a:r>
              <a:rPr lang="en-CA" dirty="0"/>
              <a:t>, </a:t>
            </a:r>
            <a:r>
              <a:rPr lang="en-CA" dirty="0" err="1"/>
              <a:t>mentörlük</a:t>
            </a:r>
            <a:endParaRPr lang="en-CA" dirty="0"/>
          </a:p>
          <a:p>
            <a:r>
              <a:rPr lang="en-CA" dirty="0" err="1"/>
              <a:t>Ortak</a:t>
            </a:r>
            <a:r>
              <a:rPr lang="en-CA" dirty="0"/>
              <a:t> </a:t>
            </a:r>
            <a:r>
              <a:rPr lang="en-CA" dirty="0" err="1"/>
              <a:t>hoca</a:t>
            </a:r>
            <a:r>
              <a:rPr lang="en-CA" dirty="0"/>
              <a:t> </a:t>
            </a:r>
            <a:r>
              <a:rPr lang="en-CA" dirty="0" err="1"/>
              <a:t>kullanımı</a:t>
            </a:r>
            <a:endParaRPr lang="en-CA" dirty="0"/>
          </a:p>
          <a:p>
            <a:pPr lvl="1"/>
            <a:r>
              <a:rPr lang="en-CA" dirty="0" smtClean="0"/>
              <a:t>HD </a:t>
            </a:r>
            <a:r>
              <a:rPr lang="en-CA" dirty="0" err="1"/>
              <a:t>yayın</a:t>
            </a:r>
            <a:r>
              <a:rPr lang="en-CA" dirty="0"/>
              <a:t> </a:t>
            </a:r>
            <a:r>
              <a:rPr lang="en-CA" dirty="0" err="1" smtClean="0"/>
              <a:t>ile</a:t>
            </a:r>
            <a:r>
              <a:rPr lang="en-CA" dirty="0"/>
              <a:t> </a:t>
            </a:r>
            <a:r>
              <a:rPr lang="en-CA" dirty="0" smtClean="0"/>
              <a:t>off-line </a:t>
            </a:r>
            <a:r>
              <a:rPr lang="en-CA" dirty="0" err="1"/>
              <a:t>eğitim</a:t>
            </a:r>
            <a:r>
              <a:rPr lang="en-CA" dirty="0"/>
              <a:t> </a:t>
            </a:r>
            <a:endParaRPr lang="en-CA" dirty="0" smtClean="0"/>
          </a:p>
          <a:p>
            <a:pPr lvl="1"/>
            <a:r>
              <a:rPr lang="en-CA" dirty="0" smtClean="0"/>
              <a:t>Hologram?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371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8. Diploma </a:t>
            </a:r>
            <a:r>
              <a:rPr lang="en-CA" dirty="0" err="1"/>
              <a:t>yerine</a:t>
            </a:r>
            <a:r>
              <a:rPr lang="en-CA" dirty="0"/>
              <a:t> </a:t>
            </a:r>
            <a:r>
              <a:rPr lang="en-CA" dirty="0" err="1" smtClean="0"/>
              <a:t>rozet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Kurumlar</a:t>
            </a:r>
            <a:r>
              <a:rPr lang="en-CA" dirty="0"/>
              <a:t> 4 </a:t>
            </a:r>
            <a:r>
              <a:rPr lang="en-CA" dirty="0" err="1"/>
              <a:t>yıllık</a:t>
            </a:r>
            <a:r>
              <a:rPr lang="en-CA" dirty="0"/>
              <a:t> </a:t>
            </a:r>
            <a:r>
              <a:rPr lang="en-CA" dirty="0" err="1"/>
              <a:t>üniversite</a:t>
            </a:r>
            <a:r>
              <a:rPr lang="en-CA" dirty="0"/>
              <a:t> </a:t>
            </a:r>
            <a:r>
              <a:rPr lang="en-CA" dirty="0" err="1"/>
              <a:t>diplomasi</a:t>
            </a:r>
            <a:r>
              <a:rPr lang="en-CA" dirty="0"/>
              <a:t> </a:t>
            </a:r>
            <a:r>
              <a:rPr lang="en-CA" dirty="0" err="1"/>
              <a:t>yerine</a:t>
            </a:r>
            <a:r>
              <a:rPr lang="en-CA" dirty="0"/>
              <a:t>…</a:t>
            </a:r>
          </a:p>
          <a:p>
            <a:r>
              <a:rPr lang="en-CA" dirty="0"/>
              <a:t>…</a:t>
            </a:r>
            <a:r>
              <a:rPr lang="en-CA" dirty="0" err="1"/>
              <a:t>belirli</a:t>
            </a:r>
            <a:r>
              <a:rPr lang="en-CA" dirty="0"/>
              <a:t> </a:t>
            </a:r>
            <a:r>
              <a:rPr lang="en-CA" dirty="0" err="1"/>
              <a:t>bazı</a:t>
            </a:r>
            <a:r>
              <a:rPr lang="en-CA" dirty="0"/>
              <a:t> </a:t>
            </a:r>
            <a:r>
              <a:rPr lang="en-CA" dirty="0" err="1"/>
              <a:t>alanlarda</a:t>
            </a:r>
            <a:r>
              <a:rPr lang="en-CA" dirty="0"/>
              <a:t> </a:t>
            </a:r>
            <a:r>
              <a:rPr lang="en-CA" dirty="0" err="1"/>
              <a:t>donanım</a:t>
            </a:r>
            <a:r>
              <a:rPr lang="en-CA" dirty="0"/>
              <a:t> </a:t>
            </a:r>
            <a:r>
              <a:rPr lang="en-CA" dirty="0" err="1"/>
              <a:t>arayacak</a:t>
            </a:r>
            <a:endParaRPr lang="en-CA" dirty="0"/>
          </a:p>
          <a:p>
            <a:pPr lvl="1"/>
            <a:r>
              <a:rPr lang="en-CA" dirty="0"/>
              <a:t>İOS </a:t>
            </a:r>
            <a:r>
              <a:rPr lang="en-CA" dirty="0" err="1"/>
              <a:t>geliştiricisi</a:t>
            </a:r>
            <a:r>
              <a:rPr lang="en-CA" dirty="0"/>
              <a:t> </a:t>
            </a:r>
            <a:r>
              <a:rPr lang="en-CA" dirty="0" err="1"/>
              <a:t>gerekiyorsa</a:t>
            </a:r>
            <a:r>
              <a:rPr lang="en-CA" dirty="0"/>
              <a:t>, </a:t>
            </a:r>
            <a:r>
              <a:rPr lang="en-CA" dirty="0" err="1"/>
              <a:t>neden</a:t>
            </a:r>
            <a:r>
              <a:rPr lang="en-CA" dirty="0"/>
              <a:t> CS </a:t>
            </a:r>
            <a:r>
              <a:rPr lang="en-CA" dirty="0" err="1" smtClean="0"/>
              <a:t>mezunu</a:t>
            </a:r>
            <a:r>
              <a:rPr lang="en-CA" dirty="0" smtClean="0"/>
              <a:t>?</a:t>
            </a:r>
            <a:endParaRPr lang="en-CA" dirty="0"/>
          </a:p>
          <a:p>
            <a:r>
              <a:rPr lang="en-CA" dirty="0" err="1"/>
              <a:t>Sertifika</a:t>
            </a:r>
            <a:r>
              <a:rPr lang="en-CA" dirty="0"/>
              <a:t> </a:t>
            </a:r>
            <a:r>
              <a:rPr lang="en-CA" dirty="0" err="1"/>
              <a:t>sağlayıcılarının</a:t>
            </a:r>
            <a:r>
              <a:rPr lang="en-CA" dirty="0"/>
              <a:t> </a:t>
            </a:r>
            <a:r>
              <a:rPr lang="en-CA" dirty="0" err="1"/>
              <a:t>sayısı</a:t>
            </a:r>
            <a:r>
              <a:rPr lang="en-CA" dirty="0"/>
              <a:t> </a:t>
            </a:r>
            <a:r>
              <a:rPr lang="en-CA" dirty="0" err="1"/>
              <a:t>artacak</a:t>
            </a:r>
            <a:endParaRPr lang="en-CA" dirty="0"/>
          </a:p>
          <a:p>
            <a:r>
              <a:rPr lang="en-CA" dirty="0" err="1"/>
              <a:t>Eğitim</a:t>
            </a:r>
            <a:r>
              <a:rPr lang="en-CA" dirty="0"/>
              <a:t> </a:t>
            </a:r>
            <a:r>
              <a:rPr lang="en-CA" dirty="0" err="1"/>
              <a:t>küçük</a:t>
            </a:r>
            <a:r>
              <a:rPr lang="en-CA" dirty="0"/>
              <a:t> </a:t>
            </a:r>
            <a:r>
              <a:rPr lang="en-CA" dirty="0" err="1"/>
              <a:t>paketlere</a:t>
            </a:r>
            <a:r>
              <a:rPr lang="en-CA" dirty="0"/>
              <a:t> </a:t>
            </a:r>
            <a:r>
              <a:rPr lang="en-CA" dirty="0" err="1"/>
              <a:t>dönüşecek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026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9. </a:t>
            </a:r>
            <a:r>
              <a:rPr lang="en-CA" dirty="0" err="1"/>
              <a:t>Programların</a:t>
            </a:r>
            <a:r>
              <a:rPr lang="en-CA" dirty="0"/>
              <a:t> </a:t>
            </a:r>
            <a:r>
              <a:rPr lang="en-CA" dirty="0" err="1" smtClean="0"/>
              <a:t>parçalanması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Öğrenci</a:t>
            </a:r>
            <a:r>
              <a:rPr lang="en-CA" dirty="0"/>
              <a:t> X </a:t>
            </a:r>
            <a:r>
              <a:rPr lang="en-CA" dirty="0" err="1"/>
              <a:t>üniversitesinde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yıl</a:t>
            </a:r>
            <a:r>
              <a:rPr lang="en-CA" dirty="0"/>
              <a:t> </a:t>
            </a:r>
            <a:r>
              <a:rPr lang="en-CA" dirty="0" err="1"/>
              <a:t>okur</a:t>
            </a:r>
            <a:endParaRPr lang="en-CA" dirty="0"/>
          </a:p>
          <a:p>
            <a:r>
              <a:rPr lang="en-CA" dirty="0"/>
              <a:t>MEF </a:t>
            </a:r>
            <a:r>
              <a:rPr lang="en-CA" dirty="0" err="1"/>
              <a:t>Üniv’e</a:t>
            </a:r>
            <a:r>
              <a:rPr lang="en-CA" dirty="0"/>
              <a:t> </a:t>
            </a:r>
            <a:r>
              <a:rPr lang="en-CA" dirty="0" err="1"/>
              <a:t>yatay</a:t>
            </a:r>
            <a:r>
              <a:rPr lang="en-CA" dirty="0"/>
              <a:t> </a:t>
            </a:r>
            <a:r>
              <a:rPr lang="en-CA" dirty="0" err="1"/>
              <a:t>geçiş</a:t>
            </a:r>
            <a:r>
              <a:rPr lang="en-CA" dirty="0"/>
              <a:t> </a:t>
            </a:r>
            <a:r>
              <a:rPr lang="en-CA" dirty="0" err="1"/>
              <a:t>yapar</a:t>
            </a:r>
            <a:r>
              <a:rPr lang="en-CA" dirty="0"/>
              <a:t>, </a:t>
            </a:r>
            <a:r>
              <a:rPr lang="en-CA" dirty="0" err="1"/>
              <a:t>dersleri</a:t>
            </a:r>
            <a:r>
              <a:rPr lang="en-CA" dirty="0"/>
              <a:t> </a:t>
            </a:r>
            <a:r>
              <a:rPr lang="en-CA" dirty="0" err="1"/>
              <a:t>sayılır</a:t>
            </a:r>
            <a:endParaRPr lang="en-CA" dirty="0"/>
          </a:p>
          <a:p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dönem</a:t>
            </a:r>
            <a:r>
              <a:rPr lang="en-CA" dirty="0"/>
              <a:t> </a:t>
            </a:r>
            <a:r>
              <a:rPr lang="en-CA" dirty="0" err="1"/>
              <a:t>MEF’de</a:t>
            </a:r>
            <a:r>
              <a:rPr lang="en-CA" dirty="0"/>
              <a:t>, </a:t>
            </a:r>
            <a:r>
              <a:rPr lang="en-CA" dirty="0" err="1"/>
              <a:t>ikinci</a:t>
            </a:r>
            <a:r>
              <a:rPr lang="en-CA" dirty="0"/>
              <a:t> </a:t>
            </a:r>
            <a:r>
              <a:rPr lang="en-CA" dirty="0" err="1"/>
              <a:t>dönem</a:t>
            </a:r>
            <a:r>
              <a:rPr lang="en-CA" dirty="0"/>
              <a:t> </a:t>
            </a:r>
            <a:r>
              <a:rPr lang="en-CA" dirty="0" err="1"/>
              <a:t>Avrupa’da</a:t>
            </a:r>
            <a:endParaRPr lang="en-CA" dirty="0"/>
          </a:p>
          <a:p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dönem</a:t>
            </a:r>
            <a:r>
              <a:rPr lang="en-CA" dirty="0"/>
              <a:t> </a:t>
            </a:r>
            <a:r>
              <a:rPr lang="en-CA" dirty="0" err="1"/>
              <a:t>MEF’de</a:t>
            </a:r>
            <a:r>
              <a:rPr lang="en-CA" dirty="0"/>
              <a:t>, </a:t>
            </a:r>
            <a:r>
              <a:rPr lang="en-CA" dirty="0" err="1"/>
              <a:t>ikinci</a:t>
            </a:r>
            <a:r>
              <a:rPr lang="en-CA" dirty="0"/>
              <a:t> </a:t>
            </a:r>
            <a:r>
              <a:rPr lang="en-CA" dirty="0" err="1"/>
              <a:t>dönem</a:t>
            </a:r>
            <a:r>
              <a:rPr lang="en-CA" dirty="0"/>
              <a:t> </a:t>
            </a:r>
            <a:r>
              <a:rPr lang="en-CA" dirty="0" err="1"/>
              <a:t>Çin’de</a:t>
            </a:r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sınıfın</a:t>
            </a:r>
            <a:r>
              <a:rPr lang="en-CA" dirty="0"/>
              <a:t> ilk </a:t>
            </a:r>
            <a:r>
              <a:rPr lang="en-CA" dirty="0" err="1"/>
              <a:t>dönemini</a:t>
            </a:r>
            <a:r>
              <a:rPr lang="en-CA" dirty="0"/>
              <a:t> </a:t>
            </a:r>
            <a:r>
              <a:rPr lang="en-CA" dirty="0" smtClean="0"/>
              <a:t>NYIT </a:t>
            </a:r>
            <a:r>
              <a:rPr lang="en-CA" dirty="0"/>
              <a:t>Dubai, </a:t>
            </a:r>
            <a:r>
              <a:rPr lang="en-CA" dirty="0" err="1"/>
              <a:t>ikinci</a:t>
            </a:r>
            <a:r>
              <a:rPr lang="en-CA" dirty="0"/>
              <a:t> </a:t>
            </a:r>
            <a:r>
              <a:rPr lang="en-CA" dirty="0" err="1"/>
              <a:t>dönemini</a:t>
            </a:r>
            <a:r>
              <a:rPr lang="en-CA" dirty="0"/>
              <a:t> Toronto </a:t>
            </a:r>
            <a:r>
              <a:rPr lang="en-CA" dirty="0" err="1"/>
              <a:t>kampüsünde</a:t>
            </a:r>
            <a:r>
              <a:rPr lang="en-CA" dirty="0"/>
              <a:t> </a:t>
            </a:r>
            <a:r>
              <a:rPr lang="en-CA" dirty="0" err="1"/>
              <a:t>okur</a:t>
            </a:r>
            <a:endParaRPr lang="en-CA" dirty="0"/>
          </a:p>
          <a:p>
            <a:r>
              <a:rPr lang="en-CA" dirty="0"/>
              <a:t>5. </a:t>
            </a:r>
            <a:r>
              <a:rPr lang="en-CA" dirty="0" err="1"/>
              <a:t>yıl</a:t>
            </a:r>
            <a:r>
              <a:rPr lang="en-CA" dirty="0"/>
              <a:t> </a:t>
            </a:r>
            <a:r>
              <a:rPr lang="en-CA" dirty="0" smtClean="0"/>
              <a:t>NYIT </a:t>
            </a:r>
            <a:r>
              <a:rPr lang="en-CA" dirty="0"/>
              <a:t>New York </a:t>
            </a:r>
            <a:r>
              <a:rPr lang="en-CA" dirty="0" err="1"/>
              <a:t>kampüsünde</a:t>
            </a:r>
            <a:r>
              <a:rPr lang="en-CA" dirty="0"/>
              <a:t> YL </a:t>
            </a:r>
            <a:r>
              <a:rPr lang="en-CA" dirty="0" err="1"/>
              <a:t>yapar</a:t>
            </a:r>
            <a:endParaRPr lang="en-CA" dirty="0"/>
          </a:p>
          <a:p>
            <a:r>
              <a:rPr lang="en-CA" i="1" dirty="0" err="1">
                <a:solidFill>
                  <a:schemeClr val="bg1">
                    <a:lumMod val="50000"/>
                  </a:schemeClr>
                </a:solidFill>
              </a:rPr>
              <a:t>MEF’den</a:t>
            </a:r>
            <a:r>
              <a:rPr lang="en-CA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i="1" dirty="0" err="1">
                <a:solidFill>
                  <a:schemeClr val="bg1">
                    <a:lumMod val="50000"/>
                  </a:schemeClr>
                </a:solidFill>
              </a:rPr>
              <a:t>lisans</a:t>
            </a:r>
            <a:r>
              <a:rPr lang="en-CA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i="1" dirty="0" err="1" smtClean="0">
                <a:solidFill>
                  <a:schemeClr val="bg1">
                    <a:lumMod val="50000"/>
                  </a:schemeClr>
                </a:solidFill>
              </a:rPr>
              <a:t>NYIT’den</a:t>
            </a:r>
            <a:r>
              <a:rPr lang="en-CA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i="1" dirty="0">
                <a:solidFill>
                  <a:schemeClr val="bg1">
                    <a:lumMod val="50000"/>
                  </a:schemeClr>
                </a:solidFill>
              </a:rPr>
              <a:t>YL </a:t>
            </a:r>
            <a:r>
              <a:rPr lang="en-CA" i="1" dirty="0" err="1">
                <a:solidFill>
                  <a:schemeClr val="bg1">
                    <a:lumMod val="50000"/>
                  </a:schemeClr>
                </a:solidFill>
              </a:rPr>
              <a:t>diplomasi</a:t>
            </a:r>
            <a:r>
              <a:rPr lang="en-CA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i="1" dirty="0" err="1">
                <a:solidFill>
                  <a:schemeClr val="bg1">
                    <a:lumMod val="50000"/>
                  </a:schemeClr>
                </a:solidFill>
              </a:rPr>
              <a:t>alır</a:t>
            </a:r>
            <a:endParaRPr lang="en-CA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642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10. </a:t>
            </a:r>
            <a:r>
              <a:rPr lang="en-CA" dirty="0" err="1" smtClean="0"/>
              <a:t>Zamanın</a:t>
            </a:r>
            <a:r>
              <a:rPr lang="en-CA" dirty="0" smtClean="0"/>
              <a:t> </a:t>
            </a:r>
            <a:r>
              <a:rPr lang="en-CA" dirty="0" err="1" smtClean="0"/>
              <a:t>akışkanlaşması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Akademik</a:t>
            </a:r>
            <a:r>
              <a:rPr lang="en-CA" dirty="0"/>
              <a:t> </a:t>
            </a:r>
            <a:r>
              <a:rPr lang="en-CA" dirty="0" err="1"/>
              <a:t>yıl</a:t>
            </a:r>
            <a:r>
              <a:rPr lang="en-CA" dirty="0"/>
              <a:t> </a:t>
            </a:r>
            <a:r>
              <a:rPr lang="en-CA" dirty="0" err="1"/>
              <a:t>Eylül’de</a:t>
            </a:r>
            <a:r>
              <a:rPr lang="en-CA" dirty="0"/>
              <a:t> </a:t>
            </a:r>
            <a:r>
              <a:rPr lang="en-CA" dirty="0" err="1"/>
              <a:t>başlar</a:t>
            </a:r>
            <a:endParaRPr lang="en-CA" dirty="0"/>
          </a:p>
          <a:p>
            <a:r>
              <a:rPr lang="en-CA" dirty="0"/>
              <a:t>Her </a:t>
            </a:r>
            <a:r>
              <a:rPr lang="en-CA" dirty="0" err="1"/>
              <a:t>dönem</a:t>
            </a:r>
            <a:r>
              <a:rPr lang="en-CA" dirty="0"/>
              <a:t> 14 </a:t>
            </a:r>
            <a:r>
              <a:rPr lang="en-CA" dirty="0" err="1"/>
              <a:t>haftadır</a:t>
            </a:r>
            <a:endParaRPr lang="en-CA" dirty="0"/>
          </a:p>
          <a:p>
            <a:r>
              <a:rPr lang="en-CA" dirty="0"/>
              <a:t>Her program 4 </a:t>
            </a:r>
            <a:r>
              <a:rPr lang="en-CA" dirty="0" err="1"/>
              <a:t>yıl</a:t>
            </a:r>
            <a:r>
              <a:rPr lang="en-CA" dirty="0"/>
              <a:t> </a:t>
            </a:r>
            <a:r>
              <a:rPr lang="en-CA" dirty="0" err="1"/>
              <a:t>sürer</a:t>
            </a:r>
            <a:endParaRPr lang="en-CA" dirty="0"/>
          </a:p>
          <a:p>
            <a:r>
              <a:rPr lang="en-CA" dirty="0" err="1"/>
              <a:t>Mezuniyet</a:t>
            </a:r>
            <a:r>
              <a:rPr lang="en-CA" dirty="0"/>
              <a:t> </a:t>
            </a:r>
            <a:r>
              <a:rPr lang="en-CA" dirty="0" err="1"/>
              <a:t>töreni</a:t>
            </a:r>
            <a:r>
              <a:rPr lang="en-CA" dirty="0"/>
              <a:t> </a:t>
            </a:r>
            <a:r>
              <a:rPr lang="en-CA" dirty="0" err="1"/>
              <a:t>Temmuz’da</a:t>
            </a:r>
            <a:r>
              <a:rPr lang="en-CA" dirty="0"/>
              <a:t> </a:t>
            </a:r>
            <a:r>
              <a:rPr lang="en-CA" dirty="0" err="1"/>
              <a:t>olur</a:t>
            </a:r>
            <a:endParaRPr lang="en-CA" dirty="0"/>
          </a:p>
          <a:p>
            <a:r>
              <a:rPr lang="en-CA" b="1" dirty="0" err="1">
                <a:solidFill>
                  <a:srgbClr val="C00000"/>
                </a:solidFill>
              </a:rPr>
              <a:t>Neden</a:t>
            </a:r>
            <a:r>
              <a:rPr lang="en-CA" b="1" dirty="0">
                <a:solidFill>
                  <a:srgbClr val="C00000"/>
                </a:solidFill>
              </a:rPr>
              <a:t>?</a:t>
            </a:r>
          </a:p>
          <a:p>
            <a:r>
              <a:rPr lang="en-CA" dirty="0" err="1">
                <a:solidFill>
                  <a:srgbClr val="CC6600"/>
                </a:solidFill>
              </a:rPr>
              <a:t>Programların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parçalanması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ve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eğitimin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bireyselleşmesi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ile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bu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kısıtlar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>
                <a:solidFill>
                  <a:srgbClr val="CC6600"/>
                </a:solidFill>
              </a:rPr>
              <a:t>ortadan</a:t>
            </a:r>
            <a:r>
              <a:rPr lang="en-CA" dirty="0">
                <a:solidFill>
                  <a:srgbClr val="CC6600"/>
                </a:solidFill>
              </a:rPr>
              <a:t> </a:t>
            </a:r>
            <a:r>
              <a:rPr lang="en-CA" dirty="0" err="1" smtClean="0">
                <a:solidFill>
                  <a:srgbClr val="CC6600"/>
                </a:solidFill>
              </a:rPr>
              <a:t>kalkacak</a:t>
            </a:r>
            <a:endParaRPr lang="en-CA" dirty="0" smtClean="0">
              <a:solidFill>
                <a:srgbClr val="CC6600"/>
              </a:solidFill>
            </a:endParaRPr>
          </a:p>
          <a:p>
            <a:pPr lvl="2"/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Western Governors University (competency-based </a:t>
            </a:r>
            <a:r>
              <a:rPr lang="en-CA" dirty="0" err="1" smtClean="0">
                <a:solidFill>
                  <a:schemeClr val="bg1">
                    <a:lumMod val="50000"/>
                  </a:schemeClr>
                </a:solidFill>
              </a:rPr>
              <a:t>ed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44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MEF’in</a:t>
            </a:r>
            <a:r>
              <a:rPr lang="en-CA" dirty="0"/>
              <a:t> </a:t>
            </a:r>
            <a:r>
              <a:rPr lang="en-CA" dirty="0" err="1"/>
              <a:t>geleceğinden</a:t>
            </a:r>
            <a:r>
              <a:rPr lang="en-CA" dirty="0"/>
              <a:t> </a:t>
            </a:r>
            <a:r>
              <a:rPr lang="en-CA" dirty="0" err="1" smtClean="0"/>
              <a:t>bir</a:t>
            </a:r>
            <a:r>
              <a:rPr lang="en-CA" dirty="0" smtClean="0"/>
              <a:t> </a:t>
            </a:r>
            <a:r>
              <a:rPr lang="en-CA" dirty="0" err="1"/>
              <a:t>örnek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Hibrid</a:t>
            </a:r>
            <a:r>
              <a:rPr lang="en-CA" dirty="0"/>
              <a:t> </a:t>
            </a:r>
            <a:r>
              <a:rPr lang="en-CA" dirty="0" err="1"/>
              <a:t>Girişimcilik</a:t>
            </a:r>
            <a:r>
              <a:rPr lang="en-CA" dirty="0"/>
              <a:t> YL </a:t>
            </a:r>
            <a:r>
              <a:rPr lang="en-CA" dirty="0" smtClean="0"/>
              <a:t>program</a:t>
            </a:r>
            <a:r>
              <a:rPr lang="en-US" dirty="0" err="1"/>
              <a:t>ı</a:t>
            </a:r>
            <a:endParaRPr lang="en-CA" dirty="0"/>
          </a:p>
          <a:p>
            <a:pPr lvl="1"/>
            <a:r>
              <a:rPr lang="en-CA" dirty="0" smtClean="0"/>
              <a:t>On-line: </a:t>
            </a:r>
            <a:r>
              <a:rPr lang="en-CA" dirty="0" smtClean="0">
                <a:hlinkClick r:id="rId2"/>
              </a:rPr>
              <a:t>www.udacity.com</a:t>
            </a:r>
            <a:r>
              <a:rPr lang="en-CA" dirty="0" smtClean="0"/>
              <a:t> </a:t>
            </a:r>
            <a:r>
              <a:rPr lang="en-CA" dirty="0" err="1" smtClean="0"/>
              <a:t>nanodegree</a:t>
            </a:r>
            <a:r>
              <a:rPr lang="en-CA" dirty="0" smtClean="0"/>
              <a:t> program</a:t>
            </a:r>
          </a:p>
          <a:p>
            <a:pPr lvl="1"/>
            <a:r>
              <a:rPr lang="en-CA" dirty="0" smtClean="0"/>
              <a:t>Off-line: </a:t>
            </a:r>
            <a:r>
              <a:rPr lang="en-CA" dirty="0" err="1" smtClean="0"/>
              <a:t>Ak</a:t>
            </a:r>
            <a:r>
              <a:rPr lang="tr-TR" dirty="0"/>
              <a:t>ş</a:t>
            </a:r>
            <a:r>
              <a:rPr lang="en-CA" dirty="0" smtClean="0"/>
              <a:t>am/</a:t>
            </a:r>
            <a:r>
              <a:rPr lang="en-CA" dirty="0" err="1" smtClean="0"/>
              <a:t>hafta</a:t>
            </a:r>
            <a:r>
              <a:rPr lang="en-CA" dirty="0" smtClean="0"/>
              <a:t> </a:t>
            </a:r>
            <a:r>
              <a:rPr lang="en-CA" dirty="0" err="1" smtClean="0"/>
              <a:t>sonu</a:t>
            </a:r>
            <a:r>
              <a:rPr lang="en-CA" dirty="0" smtClean="0"/>
              <a:t> </a:t>
            </a:r>
            <a:r>
              <a:rPr lang="en-CA" dirty="0" err="1" smtClean="0"/>
              <a:t>dersleri</a:t>
            </a:r>
            <a:endParaRPr lang="en-CA" dirty="0" smtClean="0"/>
          </a:p>
          <a:p>
            <a:r>
              <a:rPr lang="en-CA" dirty="0" err="1" smtClean="0">
                <a:solidFill>
                  <a:schemeClr val="bg1">
                    <a:lumMod val="50000"/>
                  </a:schemeClr>
                </a:solidFill>
              </a:rPr>
              <a:t>Maliyet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yarıya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düşüyor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Tüm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dünyada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geçerli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bir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sertifika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içeriyor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Hocaları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daha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etkin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dirty="0" err="1">
                <a:solidFill>
                  <a:schemeClr val="bg1">
                    <a:lumMod val="50000"/>
                  </a:schemeClr>
                </a:solidFill>
              </a:rPr>
              <a:t>konumlandırıyoruz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CA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953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Yüksek</a:t>
            </a:r>
            <a:r>
              <a:rPr lang="en-CA" dirty="0"/>
              <a:t> </a:t>
            </a:r>
            <a:r>
              <a:rPr lang="en-CA" dirty="0" err="1"/>
              <a:t>öğrenimde</a:t>
            </a:r>
            <a:r>
              <a:rPr lang="en-CA" dirty="0"/>
              <a:t> </a:t>
            </a:r>
            <a:r>
              <a:rPr lang="en-CA" dirty="0" smtClean="0"/>
              <a:t>“</a:t>
            </a:r>
            <a:r>
              <a:rPr lang="en-CA" dirty="0" err="1" smtClean="0"/>
              <a:t>altüst</a:t>
            </a:r>
            <a:r>
              <a:rPr lang="en-CA" dirty="0" smtClean="0"/>
              <a:t>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Tipik</a:t>
            </a:r>
            <a:r>
              <a:rPr lang="en-CA" dirty="0"/>
              <a:t> </a:t>
            </a:r>
            <a:r>
              <a:rPr lang="en-CA" dirty="0" smtClean="0"/>
              <a:t>20. YY </a:t>
            </a:r>
            <a:r>
              <a:rPr lang="en-CA" dirty="0" err="1"/>
              <a:t>Amerikan</a:t>
            </a:r>
            <a:r>
              <a:rPr lang="en-CA" dirty="0"/>
              <a:t> </a:t>
            </a:r>
            <a:r>
              <a:rPr lang="en-CA" dirty="0" err="1"/>
              <a:t>üniversitesi</a:t>
            </a:r>
            <a:endParaRPr lang="en-CA" dirty="0"/>
          </a:p>
          <a:p>
            <a:pPr lvl="1"/>
            <a:r>
              <a:rPr lang="en-CA" dirty="0"/>
              <a:t>$1B </a:t>
            </a:r>
            <a:r>
              <a:rPr lang="en-CA" dirty="0" err="1"/>
              <a:t>bütçe</a:t>
            </a:r>
            <a:r>
              <a:rPr lang="en-CA" dirty="0"/>
              <a:t>, </a:t>
            </a:r>
            <a:r>
              <a:rPr lang="en-CA" dirty="0" err="1"/>
              <a:t>dev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operasyon</a:t>
            </a:r>
            <a:r>
              <a:rPr lang="en-CA" dirty="0"/>
              <a:t> (</a:t>
            </a:r>
            <a:r>
              <a:rPr lang="en-CA" dirty="0" err="1"/>
              <a:t>yurtlar</a:t>
            </a:r>
            <a:r>
              <a:rPr lang="en-CA" dirty="0"/>
              <a:t>, </a:t>
            </a:r>
            <a:r>
              <a:rPr lang="en-CA" dirty="0" err="1"/>
              <a:t>spor</a:t>
            </a:r>
            <a:r>
              <a:rPr lang="en-CA" dirty="0"/>
              <a:t>,…)</a:t>
            </a:r>
          </a:p>
          <a:p>
            <a:pPr lvl="1"/>
            <a:r>
              <a:rPr lang="en-CA" dirty="0"/>
              <a:t>3 </a:t>
            </a:r>
            <a:r>
              <a:rPr lang="en-CA" dirty="0" err="1"/>
              <a:t>ana</a:t>
            </a:r>
            <a:r>
              <a:rPr lang="en-CA" dirty="0"/>
              <a:t> </a:t>
            </a:r>
            <a:r>
              <a:rPr lang="en-CA" dirty="0" err="1"/>
              <a:t>operasyon</a:t>
            </a:r>
            <a:r>
              <a:rPr lang="en-CA" dirty="0"/>
              <a:t> </a:t>
            </a:r>
            <a:r>
              <a:rPr lang="en-CA" dirty="0" err="1"/>
              <a:t>dalı</a:t>
            </a:r>
            <a:r>
              <a:rPr lang="en-CA" dirty="0"/>
              <a:t>: </a:t>
            </a:r>
            <a:r>
              <a:rPr lang="en-CA" dirty="0" err="1"/>
              <a:t>araştırma</a:t>
            </a:r>
            <a:r>
              <a:rPr lang="en-CA" dirty="0"/>
              <a:t>, </a:t>
            </a:r>
            <a:r>
              <a:rPr lang="en-CA" dirty="0" err="1"/>
              <a:t>eğitim</a:t>
            </a:r>
            <a:r>
              <a:rPr lang="en-CA" dirty="0"/>
              <a:t>, </a:t>
            </a:r>
            <a:r>
              <a:rPr lang="en-CA" dirty="0" err="1"/>
              <a:t>servis</a:t>
            </a:r>
            <a:endParaRPr lang="en-CA" dirty="0"/>
          </a:p>
          <a:p>
            <a:pPr lvl="1"/>
            <a:r>
              <a:rPr lang="en-CA" dirty="0" err="1"/>
              <a:t>Sürdürülebilir</a:t>
            </a:r>
            <a:r>
              <a:rPr lang="en-CA" dirty="0"/>
              <a:t> </a:t>
            </a:r>
            <a:r>
              <a:rPr lang="en-CA" dirty="0" err="1"/>
              <a:t>değil</a:t>
            </a:r>
            <a:endParaRPr lang="en-CA" dirty="0"/>
          </a:p>
          <a:p>
            <a:r>
              <a:rPr lang="en-CA" dirty="0" err="1"/>
              <a:t>Genç</a:t>
            </a:r>
            <a:r>
              <a:rPr lang="en-CA" dirty="0"/>
              <a:t> </a:t>
            </a:r>
            <a:r>
              <a:rPr lang="en-CA" dirty="0" err="1"/>
              <a:t>nüfus</a:t>
            </a:r>
            <a:r>
              <a:rPr lang="en-CA" dirty="0"/>
              <a:t> (=</a:t>
            </a:r>
            <a:r>
              <a:rPr lang="en-CA" dirty="0" err="1"/>
              <a:t>talep</a:t>
            </a:r>
            <a:r>
              <a:rPr lang="en-CA" dirty="0"/>
              <a:t>) </a:t>
            </a:r>
            <a:r>
              <a:rPr lang="en-CA" dirty="0" err="1"/>
              <a:t>azalıyor</a:t>
            </a:r>
            <a:endParaRPr lang="en-CA" dirty="0"/>
          </a:p>
          <a:p>
            <a:r>
              <a:rPr lang="en-CA" dirty="0" err="1"/>
              <a:t>Orta</a:t>
            </a:r>
            <a:r>
              <a:rPr lang="en-CA" dirty="0"/>
              <a:t> </a:t>
            </a:r>
            <a:r>
              <a:rPr lang="en-CA" dirty="0" err="1"/>
              <a:t>sınıf</a:t>
            </a:r>
            <a:r>
              <a:rPr lang="en-CA" dirty="0"/>
              <a:t> </a:t>
            </a:r>
            <a:r>
              <a:rPr lang="en-CA" dirty="0" err="1"/>
              <a:t>için</a:t>
            </a:r>
            <a:r>
              <a:rPr lang="en-CA" dirty="0"/>
              <a:t> </a:t>
            </a:r>
            <a:r>
              <a:rPr lang="en-CA" dirty="0" err="1"/>
              <a:t>erişilebilir</a:t>
            </a:r>
            <a:r>
              <a:rPr lang="en-CA" dirty="0"/>
              <a:t> </a:t>
            </a:r>
            <a:r>
              <a:rPr lang="en-CA" dirty="0" err="1" smtClean="0"/>
              <a:t>değil</a:t>
            </a:r>
            <a:endParaRPr lang="en-CA" dirty="0" smtClean="0"/>
          </a:p>
          <a:p>
            <a:r>
              <a:rPr lang="en-CA" dirty="0" err="1" smtClean="0"/>
              <a:t>Teknoloji</a:t>
            </a:r>
            <a:r>
              <a:rPr lang="en-CA" dirty="0" smtClean="0"/>
              <a:t> </a:t>
            </a:r>
            <a:r>
              <a:rPr lang="en-CA" dirty="0" err="1" smtClean="0"/>
              <a:t>yeni</a:t>
            </a:r>
            <a:r>
              <a:rPr lang="en-CA" dirty="0" smtClean="0"/>
              <a:t> </a:t>
            </a:r>
            <a:r>
              <a:rPr lang="en-CA" dirty="0" err="1" smtClean="0"/>
              <a:t>f</a:t>
            </a:r>
            <a:r>
              <a:rPr lang="en-CA" dirty="0" err="1"/>
              <a:t>ı</a:t>
            </a:r>
            <a:r>
              <a:rPr lang="en-CA" dirty="0" err="1" smtClean="0"/>
              <a:t>rsatlar</a:t>
            </a:r>
            <a:r>
              <a:rPr lang="en-CA" dirty="0" smtClean="0"/>
              <a:t> </a:t>
            </a:r>
            <a:r>
              <a:rPr lang="en-CA" dirty="0" err="1" smtClean="0"/>
              <a:t>sunuyor</a:t>
            </a:r>
            <a:endParaRPr lang="en-CA" dirty="0" smtClean="0"/>
          </a:p>
          <a:p>
            <a:r>
              <a:rPr lang="en-CA" dirty="0" err="1" smtClean="0"/>
              <a:t>Sektörde</a:t>
            </a:r>
            <a:r>
              <a:rPr lang="en-CA" dirty="0" smtClean="0"/>
              <a:t> </a:t>
            </a:r>
            <a:r>
              <a:rPr lang="en-CA" dirty="0" err="1"/>
              <a:t>ciddi</a:t>
            </a:r>
            <a:r>
              <a:rPr lang="en-CA" dirty="0"/>
              <a:t> </a:t>
            </a:r>
            <a:r>
              <a:rPr lang="en-CA" dirty="0" err="1"/>
              <a:t>değişiklikler</a:t>
            </a:r>
            <a:r>
              <a:rPr lang="en-CA" dirty="0"/>
              <a:t> </a:t>
            </a:r>
            <a:r>
              <a:rPr lang="en-CA" dirty="0" err="1"/>
              <a:t>olmak</a:t>
            </a:r>
            <a:r>
              <a:rPr lang="en-CA" dirty="0"/>
              <a:t> </a:t>
            </a:r>
            <a:r>
              <a:rPr lang="en-CA" dirty="0" err="1"/>
              <a:t>zorunda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19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361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07288" cy="1139825"/>
          </a:xfrm>
        </p:spPr>
        <p:txBody>
          <a:bodyPr/>
          <a:lstStyle/>
          <a:p>
            <a:r>
              <a:rPr lang="en-CA" dirty="0"/>
              <a:t>21.YY’da </a:t>
            </a:r>
            <a:r>
              <a:rPr lang="en-CA" dirty="0" err="1"/>
              <a:t>eğitimi</a:t>
            </a:r>
            <a:r>
              <a:rPr lang="en-CA" dirty="0"/>
              <a:t> </a:t>
            </a:r>
            <a:r>
              <a:rPr lang="en-CA" dirty="0" err="1"/>
              <a:t>dönüştüren</a:t>
            </a:r>
            <a:r>
              <a:rPr lang="en-CA" dirty="0"/>
              <a:t> </a:t>
            </a:r>
            <a:r>
              <a:rPr lang="en-CA" dirty="0" err="1"/>
              <a:t>güçler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en-CA" sz="4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Maliyetler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CA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Teknoloji</a:t>
            </a:r>
            <a:endParaRPr lang="en-CA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CA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4800" b="1" dirty="0" smtClean="0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en-CA" sz="4800" b="1" dirty="0" err="1" smtClean="0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Girişimciler</a:t>
            </a:r>
            <a:r>
              <a:rPr lang="en-CA" sz="4800" b="1" dirty="0" smtClean="0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CA" sz="4800" b="1" dirty="0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lang="en-CA" sz="4800" b="1" dirty="0" err="1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İç</a:t>
            </a:r>
            <a:r>
              <a:rPr lang="en-CA" sz="4800" b="1" dirty="0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CA" sz="4800" b="1" dirty="0" err="1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</a:t>
            </a:r>
            <a:r>
              <a:rPr lang="en-CA" sz="4800" b="1" dirty="0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CA" sz="4800" b="1" dirty="0" err="1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Dış</a:t>
            </a:r>
            <a:r>
              <a:rPr lang="en-CA" sz="4800" b="1" dirty="0">
                <a:ln w="0"/>
                <a:solidFill>
                  <a:srgbClr val="CC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en-CA" sz="4800" b="1" dirty="0" smtClean="0">
              <a:ln w="0"/>
              <a:solidFill>
                <a:srgbClr val="CC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  <p:sp>
        <p:nvSpPr>
          <p:cNvPr id="5" name="Right Arrow 4"/>
          <p:cNvSpPr/>
          <p:nvPr/>
        </p:nvSpPr>
        <p:spPr>
          <a:xfrm>
            <a:off x="4860032" y="1772816"/>
            <a:ext cx="216024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4860032" y="3140968"/>
            <a:ext cx="2160240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653136"/>
            <a:ext cx="3563888" cy="122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Erhan Erkut </a:t>
            </a:r>
            <a:r>
              <a:rPr lang="tr-TR" dirty="0" smtClean="0"/>
              <a:t>İ</a:t>
            </a:r>
            <a:r>
              <a:rPr lang="en-US" dirty="0" err="1" smtClean="0"/>
              <a:t>leti</a:t>
            </a:r>
            <a:r>
              <a:rPr lang="tr-TR" dirty="0" smtClean="0"/>
              <a:t>ş</a:t>
            </a:r>
            <a:r>
              <a:rPr lang="en-US" dirty="0" err="1" smtClean="0"/>
              <a:t>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Twitter: </a:t>
            </a:r>
            <a:r>
              <a:rPr lang="en-US" sz="3200" b="1" dirty="0" smtClean="0">
                <a:solidFill>
                  <a:srgbClr val="C00000"/>
                </a:solidFill>
              </a:rPr>
              <a:t>@</a:t>
            </a:r>
            <a:r>
              <a:rPr lang="en-US" sz="3200" b="1" dirty="0" err="1" smtClean="0">
                <a:solidFill>
                  <a:srgbClr val="C00000"/>
                </a:solidFill>
              </a:rPr>
              <a:t>ErhanErkut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dirty="0" smtClean="0"/>
              <a:t>E-mail: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erkute@mef.edu.tr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erhanerkut2000@gmail.com</a:t>
            </a:r>
          </a:p>
          <a:p>
            <a:r>
              <a:rPr lang="en-US" sz="3200" dirty="0" smtClean="0"/>
              <a:t>Blog: </a:t>
            </a:r>
            <a:r>
              <a:rPr lang="en-US" sz="3200" b="1" dirty="0" smtClean="0">
                <a:solidFill>
                  <a:srgbClr val="7030A0"/>
                </a:solidFill>
              </a:rPr>
              <a:t>www.erhanerkut.com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5D1F75F-95D6-4376-9083-4FEB9122741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Maliyetler</a:t>
            </a:r>
            <a:r>
              <a:rPr lang="en-CA" dirty="0" smtClean="0"/>
              <a:t> u</a:t>
            </a:r>
            <a:r>
              <a:rPr lang="en-US" dirty="0"/>
              <a:t>ç</a:t>
            </a: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gitti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0808"/>
            <a:ext cx="4038600" cy="3561852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93712" y="1570856"/>
            <a:ext cx="4150295" cy="4570413"/>
          </a:xfrm>
        </p:spPr>
        <p:txBody>
          <a:bodyPr/>
          <a:lstStyle/>
          <a:p>
            <a:r>
              <a:rPr lang="en-CA" dirty="0" smtClean="0"/>
              <a:t>Harvard 1971: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$2,600</a:t>
            </a:r>
          </a:p>
          <a:p>
            <a:pPr lvl="1"/>
            <a:r>
              <a:rPr lang="en-CA" dirty="0" err="1" smtClean="0"/>
              <a:t>Enflasyon</a:t>
            </a:r>
            <a:r>
              <a:rPr lang="en-CA" dirty="0" smtClean="0"/>
              <a:t>:</a:t>
            </a:r>
          </a:p>
          <a:p>
            <a:pPr lvl="2"/>
            <a:r>
              <a:rPr lang="en-CA" dirty="0" smtClean="0"/>
              <a:t>2015 … $15,200</a:t>
            </a:r>
          </a:p>
          <a:p>
            <a:r>
              <a:rPr lang="en-CA" dirty="0" smtClean="0"/>
              <a:t>2015 </a:t>
            </a:r>
            <a:r>
              <a:rPr lang="en-US" dirty="0" smtClean="0"/>
              <a:t>ü</a:t>
            </a:r>
            <a:r>
              <a:rPr lang="en-CA" dirty="0" err="1" smtClean="0"/>
              <a:t>creti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C00000"/>
                </a:solidFill>
              </a:rPr>
              <a:t>$45,300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Ö</a:t>
            </a:r>
            <a:r>
              <a:rPr lang="en-CA" dirty="0" err="1" smtClean="0">
                <a:solidFill>
                  <a:srgbClr val="C00000"/>
                </a:solidFill>
              </a:rPr>
              <a:t>ğrenci</a:t>
            </a:r>
            <a:r>
              <a:rPr lang="en-CA" dirty="0" smtClean="0">
                <a:solidFill>
                  <a:srgbClr val="C00000"/>
                </a:solidFill>
              </a:rPr>
              <a:t> </a:t>
            </a:r>
            <a:r>
              <a:rPr lang="en-CA" dirty="0" err="1" smtClean="0">
                <a:solidFill>
                  <a:srgbClr val="C00000"/>
                </a:solidFill>
              </a:rPr>
              <a:t>borcu</a:t>
            </a:r>
            <a:r>
              <a:rPr lang="en-CA" dirty="0" smtClean="0">
                <a:solidFill>
                  <a:srgbClr val="C00000"/>
                </a:solidFill>
              </a:rPr>
              <a:t> &gt; </a:t>
            </a:r>
            <a:r>
              <a:rPr lang="en-CA" dirty="0">
                <a:solidFill>
                  <a:srgbClr val="C00000"/>
                </a:solidFill>
              </a:rPr>
              <a:t>$</a:t>
            </a:r>
            <a:r>
              <a:rPr lang="en-CA" dirty="0" smtClean="0">
                <a:solidFill>
                  <a:srgbClr val="C00000"/>
                </a:solidFill>
              </a:rPr>
              <a:t>1T</a:t>
            </a:r>
          </a:p>
          <a:p>
            <a:endParaRPr lang="en-CA" sz="2400" dirty="0" smtClean="0"/>
          </a:p>
          <a:p>
            <a:pPr marL="0" indent="0">
              <a:buNone/>
            </a:pP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622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Tekno</a:t>
            </a:r>
            <a:r>
              <a:rPr lang="en-CA" dirty="0" smtClean="0"/>
              <a:t> </a:t>
            </a:r>
            <a:r>
              <a:rPr lang="en-CA" dirty="0" err="1" smtClean="0"/>
              <a:t>Atak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2060"/>
                </a:solidFill>
              </a:rPr>
              <a:t>1995… </a:t>
            </a:r>
            <a:r>
              <a:rPr lang="en-CA" dirty="0" err="1" smtClean="0">
                <a:solidFill>
                  <a:srgbClr val="002060"/>
                </a:solidFill>
              </a:rPr>
              <a:t>Birinci</a:t>
            </a:r>
            <a:r>
              <a:rPr lang="en-CA" dirty="0" smtClean="0">
                <a:solidFill>
                  <a:srgbClr val="002060"/>
                </a:solidFill>
              </a:rPr>
              <a:t> </a:t>
            </a:r>
            <a:r>
              <a:rPr lang="en-CA" dirty="0" err="1" smtClean="0">
                <a:solidFill>
                  <a:srgbClr val="002060"/>
                </a:solidFill>
              </a:rPr>
              <a:t>Dalga</a:t>
            </a:r>
            <a:endParaRPr lang="en-CA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dirty="0" smtClean="0">
                <a:solidFill>
                  <a:srgbClr val="002060"/>
                </a:solidFill>
              </a:rPr>
              <a:t>Internet</a:t>
            </a: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002060"/>
                </a:solidFill>
              </a:rPr>
              <a:t>Uygulamalar</a:t>
            </a:r>
            <a:r>
              <a:rPr lang="en-US" dirty="0" smtClean="0">
                <a:solidFill>
                  <a:srgbClr val="002060"/>
                </a:solidFill>
              </a:rPr>
              <a:t> (Excel)</a:t>
            </a: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dirty="0">
                <a:solidFill>
                  <a:srgbClr val="002060"/>
                </a:solidFill>
              </a:rPr>
              <a:t>Renkli dizüstü </a:t>
            </a:r>
            <a:r>
              <a:rPr lang="tr-TR" dirty="0" smtClean="0">
                <a:solidFill>
                  <a:srgbClr val="002060"/>
                </a:solidFill>
              </a:rPr>
              <a:t>bilgisayarlar</a:t>
            </a: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dirty="0">
                <a:solidFill>
                  <a:srgbClr val="002060"/>
                </a:solidFill>
              </a:rPr>
              <a:t>P</a:t>
            </a:r>
            <a:r>
              <a:rPr lang="en-US" dirty="0" err="1">
                <a:solidFill>
                  <a:srgbClr val="002060"/>
                </a:solidFill>
              </a:rPr>
              <a:t>roje</a:t>
            </a:r>
            <a:r>
              <a:rPr lang="tr-TR" dirty="0">
                <a:solidFill>
                  <a:srgbClr val="002060"/>
                </a:solidFill>
              </a:rPr>
              <a:t>ksiyon </a:t>
            </a:r>
            <a:r>
              <a:rPr lang="en-US" dirty="0">
                <a:solidFill>
                  <a:srgbClr val="002060"/>
                </a:solidFill>
              </a:rPr>
              <a:t>panel</a:t>
            </a:r>
            <a:r>
              <a:rPr lang="tr-TR" dirty="0">
                <a:solidFill>
                  <a:srgbClr val="002060"/>
                </a:solidFill>
              </a:rPr>
              <a:t>i (</a:t>
            </a:r>
            <a:r>
              <a:rPr lang="tr-TR" dirty="0" smtClean="0">
                <a:solidFill>
                  <a:srgbClr val="002060"/>
                </a:solidFill>
              </a:rPr>
              <a:t>tepegöz</a:t>
            </a:r>
            <a:r>
              <a:rPr lang="en-CA" dirty="0" smtClean="0">
                <a:solidFill>
                  <a:srgbClr val="002060"/>
                </a:solidFill>
              </a:rPr>
              <a:t>+</a:t>
            </a:r>
            <a:r>
              <a:rPr lang="tr-TR" dirty="0" smtClean="0">
                <a:solidFill>
                  <a:srgbClr val="002060"/>
                </a:solidFill>
              </a:rPr>
              <a:t>)</a:t>
            </a:r>
            <a:endParaRPr lang="en-CA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CA" dirty="0" smtClean="0">
                <a:solidFill>
                  <a:srgbClr val="CC0000"/>
                </a:solidFill>
              </a:rPr>
              <a:t>2010</a:t>
            </a:r>
            <a:r>
              <a:rPr lang="en-CA" dirty="0">
                <a:solidFill>
                  <a:srgbClr val="CC0000"/>
                </a:solidFill>
              </a:rPr>
              <a:t>… </a:t>
            </a:r>
            <a:r>
              <a:rPr lang="en-CA" dirty="0" err="1" smtClean="0">
                <a:solidFill>
                  <a:srgbClr val="CC0000"/>
                </a:solidFill>
              </a:rPr>
              <a:t>İkinci</a:t>
            </a:r>
            <a:r>
              <a:rPr lang="en-CA" dirty="0" smtClean="0">
                <a:solidFill>
                  <a:srgbClr val="CC0000"/>
                </a:solidFill>
              </a:rPr>
              <a:t> </a:t>
            </a:r>
            <a:r>
              <a:rPr lang="en-CA" dirty="0" err="1" smtClean="0">
                <a:solidFill>
                  <a:srgbClr val="CC0000"/>
                </a:solidFill>
              </a:rPr>
              <a:t>Dalga</a:t>
            </a:r>
            <a:endParaRPr lang="en-CA" dirty="0" smtClean="0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dirty="0" err="1" smtClean="0">
                <a:solidFill>
                  <a:srgbClr val="CC0000"/>
                </a:solidFill>
              </a:rPr>
              <a:t>Geni</a:t>
            </a:r>
            <a:r>
              <a:rPr lang="tr-TR" dirty="0">
                <a:solidFill>
                  <a:srgbClr val="CC0000"/>
                </a:solidFill>
              </a:rPr>
              <a:t>ş</a:t>
            </a:r>
            <a:r>
              <a:rPr lang="en-CA" dirty="0" smtClean="0">
                <a:solidFill>
                  <a:srgbClr val="CC0000"/>
                </a:solidFill>
              </a:rPr>
              <a:t> </a:t>
            </a:r>
            <a:r>
              <a:rPr lang="en-CA" dirty="0" err="1" smtClean="0">
                <a:solidFill>
                  <a:srgbClr val="CC0000"/>
                </a:solidFill>
              </a:rPr>
              <a:t>bant</a:t>
            </a:r>
            <a:endParaRPr lang="en-CA" dirty="0" smtClean="0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dirty="0" smtClean="0">
                <a:solidFill>
                  <a:srgbClr val="CC0000"/>
                </a:solidFill>
              </a:rPr>
              <a:t>Mobil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err="1" smtClean="0">
                <a:solidFill>
                  <a:srgbClr val="CC0000"/>
                </a:solidFill>
              </a:rPr>
              <a:t>Bulut</a:t>
            </a:r>
            <a:endParaRPr lang="en-CA" dirty="0" smtClean="0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dirty="0" smtClean="0">
                <a:solidFill>
                  <a:srgbClr val="CC0000"/>
                </a:solidFill>
              </a:rPr>
              <a:t>MOOC</a:t>
            </a:r>
            <a:endParaRPr lang="en-US" dirty="0">
              <a:solidFill>
                <a:srgbClr val="CC0000"/>
              </a:solidFill>
            </a:endParaRPr>
          </a:p>
          <a:p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703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Disruption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Disruption: </a:t>
            </a:r>
            <a:r>
              <a:rPr lang="en-CA" dirty="0" err="1"/>
              <a:t>dağıtma</a:t>
            </a:r>
            <a:r>
              <a:rPr lang="en-CA" dirty="0"/>
              <a:t>, </a:t>
            </a:r>
            <a:r>
              <a:rPr lang="en-CA" dirty="0" err="1"/>
              <a:t>bozma</a:t>
            </a:r>
            <a:r>
              <a:rPr lang="en-CA" dirty="0"/>
              <a:t>, </a:t>
            </a:r>
            <a:r>
              <a:rPr lang="en-CA" dirty="0" err="1"/>
              <a:t>altüst</a:t>
            </a:r>
            <a:r>
              <a:rPr lang="en-CA" dirty="0"/>
              <a:t> </a:t>
            </a:r>
            <a:r>
              <a:rPr lang="en-CA" dirty="0" err="1"/>
              <a:t>etme</a:t>
            </a:r>
            <a:endParaRPr lang="en-CA" dirty="0"/>
          </a:p>
          <a:p>
            <a:r>
              <a:rPr lang="en-CA" dirty="0"/>
              <a:t>“</a:t>
            </a:r>
            <a:r>
              <a:rPr lang="en-CA" dirty="0" smtClean="0"/>
              <a:t>Disruption</a:t>
            </a:r>
            <a:r>
              <a:rPr lang="en-CA" dirty="0"/>
              <a:t>” </a:t>
            </a:r>
            <a:r>
              <a:rPr lang="en-CA" dirty="0" err="1" smtClean="0"/>
              <a:t>artıyor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2315776"/>
            <a:ext cx="4143375" cy="4271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118768"/>
            <a:ext cx="4279106" cy="219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Egitimde</a:t>
            </a:r>
            <a:r>
              <a:rPr lang="en-CA" dirty="0" smtClean="0"/>
              <a:t> “disruption?”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3848581" cy="4880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114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Yüksek</a:t>
            </a:r>
            <a:r>
              <a:rPr lang="en-CA" dirty="0"/>
              <a:t> </a:t>
            </a:r>
            <a:r>
              <a:rPr lang="en-CA" dirty="0" err="1"/>
              <a:t>öğretimin</a:t>
            </a:r>
            <a:r>
              <a:rPr lang="en-CA" dirty="0"/>
              <a:t> </a:t>
            </a:r>
            <a:r>
              <a:rPr lang="en-CA" dirty="0" err="1"/>
              <a:t>geleceği</a:t>
            </a:r>
            <a:r>
              <a:rPr lang="en-C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sz="2400" b="1" dirty="0" err="1"/>
              <a:t>İçerik</a:t>
            </a:r>
            <a:r>
              <a:rPr lang="en-CA" sz="2400" b="1" dirty="0"/>
              <a:t> </a:t>
            </a:r>
            <a:r>
              <a:rPr lang="en-CA" sz="2400" b="1" dirty="0" err="1"/>
              <a:t>yerine</a:t>
            </a:r>
            <a:r>
              <a:rPr lang="en-CA" sz="2400" b="1" dirty="0"/>
              <a:t> </a:t>
            </a:r>
            <a:r>
              <a:rPr lang="en-CA" sz="2400" b="1" dirty="0" err="1"/>
              <a:t>yetkinliklere</a:t>
            </a:r>
            <a:r>
              <a:rPr lang="en-CA" sz="2400" b="1" dirty="0"/>
              <a:t> </a:t>
            </a:r>
            <a:r>
              <a:rPr lang="en-CA" sz="2400" b="1" dirty="0" err="1" smtClean="0"/>
              <a:t>vurgu</a:t>
            </a:r>
            <a:endParaRPr lang="en-CA" sz="2400" b="1" dirty="0"/>
          </a:p>
          <a:p>
            <a:pPr marL="514350" indent="-514350">
              <a:buFont typeface="+mj-lt"/>
              <a:buAutoNum type="arabicPeriod"/>
            </a:pPr>
            <a:r>
              <a:rPr lang="en-CA" sz="2400" b="1" dirty="0" err="1"/>
              <a:t>Gerçek</a:t>
            </a:r>
            <a:r>
              <a:rPr lang="en-CA" sz="2400" b="1" dirty="0"/>
              <a:t> </a:t>
            </a:r>
            <a:r>
              <a:rPr lang="en-CA" sz="2400" b="1" dirty="0" err="1"/>
              <a:t>yaşama</a:t>
            </a:r>
            <a:r>
              <a:rPr lang="en-CA" sz="2400" b="1" dirty="0"/>
              <a:t> </a:t>
            </a:r>
            <a:r>
              <a:rPr lang="en-CA" sz="2400" b="1" dirty="0" err="1" smtClean="0"/>
              <a:t>yakın</a:t>
            </a:r>
            <a:r>
              <a:rPr lang="en-CA" sz="2400" b="1" dirty="0" smtClean="0"/>
              <a:t> </a:t>
            </a:r>
            <a:r>
              <a:rPr lang="en-CA" sz="2400" b="1" dirty="0" err="1"/>
              <a:t>eğitim</a:t>
            </a:r>
            <a:endParaRPr lang="en-CA" sz="2400" b="1" dirty="0"/>
          </a:p>
          <a:p>
            <a:pPr marL="514350" indent="-514350">
              <a:buFont typeface="+mj-lt"/>
              <a:buAutoNum type="arabicPeriod"/>
            </a:pPr>
            <a:r>
              <a:rPr lang="en-CA" sz="2400" b="1" dirty="0" err="1"/>
              <a:t>Uluslararasılaşmış</a:t>
            </a:r>
            <a:r>
              <a:rPr lang="en-CA" sz="2400" b="1" dirty="0"/>
              <a:t> </a:t>
            </a:r>
            <a:r>
              <a:rPr lang="en-CA" sz="2400" b="1" dirty="0" err="1"/>
              <a:t>eğitim</a:t>
            </a:r>
            <a:endParaRPr lang="en-CA" sz="2400" b="1" dirty="0"/>
          </a:p>
          <a:p>
            <a:pPr marL="514350" indent="-514350">
              <a:buFont typeface="+mj-lt"/>
              <a:buAutoNum type="arabicPeriod"/>
            </a:pPr>
            <a:r>
              <a:rPr lang="en-CA" sz="2400" b="1" dirty="0" err="1"/>
              <a:t>Girişimci</a:t>
            </a:r>
            <a:r>
              <a:rPr lang="en-CA" sz="2400" b="1" dirty="0"/>
              <a:t> </a:t>
            </a:r>
            <a:r>
              <a:rPr lang="en-CA" sz="2400" b="1" dirty="0" err="1"/>
              <a:t>yetiştirme</a:t>
            </a:r>
            <a:r>
              <a:rPr lang="en-CA" sz="2400" b="1" dirty="0"/>
              <a:t> </a:t>
            </a:r>
            <a:r>
              <a:rPr lang="en-CA" sz="2400" b="1" dirty="0" err="1" smtClean="0"/>
              <a:t>odağı</a:t>
            </a:r>
            <a:endParaRPr lang="en-CA" sz="2400" b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CA" sz="2400" b="1" dirty="0" err="1"/>
              <a:t>Bireyselleştirilmiş</a:t>
            </a:r>
            <a:r>
              <a:rPr lang="en-CA" sz="2400" b="1" dirty="0"/>
              <a:t> </a:t>
            </a:r>
            <a:r>
              <a:rPr lang="en-CA" sz="2400" b="1" dirty="0" err="1"/>
              <a:t>programlar</a:t>
            </a:r>
            <a:endParaRPr lang="en-CA" sz="24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CA" sz="2400" b="1" dirty="0" err="1"/>
              <a:t>Yapay</a:t>
            </a:r>
            <a:r>
              <a:rPr lang="en-CA" sz="2400" b="1" dirty="0"/>
              <a:t> </a:t>
            </a:r>
            <a:r>
              <a:rPr lang="en-CA" sz="2400" b="1" dirty="0" err="1"/>
              <a:t>zeka</a:t>
            </a:r>
            <a:r>
              <a:rPr lang="en-CA" sz="2400" b="1" dirty="0"/>
              <a:t> </a:t>
            </a:r>
            <a:r>
              <a:rPr lang="en-CA" sz="2400" b="1" dirty="0" err="1"/>
              <a:t>ile</a:t>
            </a:r>
            <a:r>
              <a:rPr lang="en-CA" sz="2400" b="1" dirty="0"/>
              <a:t> </a:t>
            </a:r>
            <a:r>
              <a:rPr lang="en-CA" sz="2400" b="1" dirty="0" err="1"/>
              <a:t>eğitim</a:t>
            </a:r>
            <a:endParaRPr lang="en-CA" sz="24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CA" sz="2400" b="1" dirty="0" smtClean="0"/>
              <a:t>MOOC, </a:t>
            </a:r>
            <a:r>
              <a:rPr lang="en-CA" sz="2400" b="1" dirty="0" err="1"/>
              <a:t>h</a:t>
            </a:r>
            <a:r>
              <a:rPr lang="en-CA" sz="2400" b="1" dirty="0" err="1" smtClean="0"/>
              <a:t>ibrid</a:t>
            </a:r>
            <a:r>
              <a:rPr lang="en-CA" sz="2400" b="1" dirty="0" smtClean="0"/>
              <a:t>, </a:t>
            </a:r>
            <a:r>
              <a:rPr lang="en-CA" sz="2400" b="1" dirty="0" err="1" smtClean="0"/>
              <a:t>tersyüz</a:t>
            </a:r>
            <a:r>
              <a:rPr lang="en-CA" sz="2400" b="1" dirty="0" smtClean="0"/>
              <a:t>, </a:t>
            </a:r>
            <a:r>
              <a:rPr lang="en-CA" sz="2400" b="1" dirty="0" err="1" smtClean="0"/>
              <a:t>ortak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dersler</a:t>
            </a:r>
            <a:endParaRPr lang="en-CA" sz="24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CA" sz="2400" b="1" dirty="0" err="1"/>
              <a:t>Diplomalar</a:t>
            </a:r>
            <a:r>
              <a:rPr lang="en-CA" sz="2400" b="1" dirty="0"/>
              <a:t> </a:t>
            </a:r>
            <a:r>
              <a:rPr lang="en-CA" sz="2400" b="1" dirty="0" err="1"/>
              <a:t>yerine</a:t>
            </a:r>
            <a:r>
              <a:rPr lang="en-CA" sz="2400" b="1" dirty="0"/>
              <a:t> </a:t>
            </a:r>
            <a:r>
              <a:rPr lang="en-CA" sz="2400" b="1" dirty="0" err="1" smtClean="0"/>
              <a:t>rozetler</a:t>
            </a:r>
            <a:endParaRPr lang="en-CA" sz="24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CA" sz="2400" b="1" dirty="0" err="1"/>
              <a:t>Programların</a:t>
            </a:r>
            <a:r>
              <a:rPr lang="en-CA" sz="2400" b="1" dirty="0"/>
              <a:t> </a:t>
            </a:r>
            <a:r>
              <a:rPr lang="en-CA" sz="2400" b="1" dirty="0" err="1" smtClean="0"/>
              <a:t>parçalanması</a:t>
            </a:r>
            <a:endParaRPr lang="en-CA" sz="2400" b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CA" sz="2400" b="1" dirty="0" err="1" smtClean="0"/>
              <a:t>Zamanın</a:t>
            </a:r>
            <a:r>
              <a:rPr lang="en-CA" sz="2400" b="1" dirty="0" smtClean="0"/>
              <a:t> </a:t>
            </a:r>
            <a:r>
              <a:rPr lang="en-CA" sz="2400" b="1" dirty="0" err="1"/>
              <a:t>akışkanlaşması</a:t>
            </a:r>
            <a:endParaRPr lang="en-CA" sz="2400" b="1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79E76-AFCE-4DD4-A183-FDFB7E77B7E2}" type="slidenum">
              <a:rPr lang="en-CA" altLang="en-US" smtClean="0"/>
              <a:pPr>
                <a:defRPr/>
              </a:pPr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840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1. 21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ü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zy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Yetkinlikleri</a:t>
            </a:r>
            <a:endParaRPr lang="en-CA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496" y="1556792"/>
            <a:ext cx="4783422" cy="4206044"/>
          </a:xfrm>
        </p:spPr>
        <p:txBody>
          <a:bodyPr>
            <a:normAutofit fontScale="92500"/>
          </a:bodyPr>
          <a:lstStyle/>
          <a:p>
            <a:pPr lvl="0"/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Öğrenme ve İnovasyon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sz="2200" dirty="0"/>
              <a:t>Yaratıcılık ve inovasyon</a:t>
            </a:r>
            <a:endParaRPr lang="en-CA" sz="2200" dirty="0"/>
          </a:p>
          <a:p>
            <a:pPr lvl="1"/>
            <a:r>
              <a:rPr lang="tr-TR" sz="2200" dirty="0"/>
              <a:t>Kritik düşünme ve problem çözme</a:t>
            </a:r>
            <a:endParaRPr lang="en-CA" sz="2200" dirty="0"/>
          </a:p>
          <a:p>
            <a:pPr lvl="1"/>
            <a:r>
              <a:rPr lang="tr-TR" sz="2200" dirty="0"/>
              <a:t>İletişim ve işbirliği</a:t>
            </a:r>
            <a:endParaRPr lang="en-CA" sz="2200" dirty="0"/>
          </a:p>
          <a:p>
            <a:endParaRPr lang="en-CA" b="1" dirty="0" smtClean="0">
              <a:solidFill>
                <a:srgbClr val="C00000"/>
              </a:solidFill>
            </a:endParaRPr>
          </a:p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Bilgi, Medya ve Teknoloji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sz="2200" dirty="0"/>
              <a:t>Bilgi okuryazarlığı </a:t>
            </a:r>
            <a:endParaRPr lang="en-CA" sz="2200" dirty="0"/>
          </a:p>
          <a:p>
            <a:pPr lvl="1"/>
            <a:r>
              <a:rPr lang="tr-TR" sz="2200" dirty="0"/>
              <a:t>Medya okuryazarlığı</a:t>
            </a:r>
            <a:endParaRPr lang="en-CA" sz="2200" dirty="0"/>
          </a:p>
          <a:p>
            <a:pPr lvl="1"/>
            <a:r>
              <a:rPr lang="tr-TR" sz="2200" dirty="0" smtClean="0"/>
              <a:t>Bilişim</a:t>
            </a:r>
            <a:r>
              <a:rPr lang="en-CA" sz="2200" dirty="0" smtClean="0"/>
              <a:t>/</a:t>
            </a:r>
            <a:r>
              <a:rPr lang="tr-TR" sz="2200" dirty="0" smtClean="0"/>
              <a:t>iletişim </a:t>
            </a:r>
            <a:r>
              <a:rPr lang="tr-TR" sz="2200" dirty="0"/>
              <a:t>teknolojileri </a:t>
            </a:r>
            <a:r>
              <a:rPr lang="tr-TR" sz="2200" dirty="0" smtClean="0"/>
              <a:t>okury</a:t>
            </a:r>
            <a:r>
              <a:rPr lang="en-CA" sz="2200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92575" y="1554347"/>
            <a:ext cx="4451425" cy="4206042"/>
          </a:xfrm>
        </p:spPr>
        <p:txBody>
          <a:bodyPr>
            <a:normAutofit fontScale="92500"/>
          </a:bodyPr>
          <a:lstStyle/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Yaşam ve Kariyer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sz="2200" dirty="0"/>
              <a:t>Esneklik ve uyum sağlayabilirlik</a:t>
            </a:r>
            <a:endParaRPr lang="en-CA" sz="2200" dirty="0"/>
          </a:p>
          <a:p>
            <a:pPr lvl="1"/>
            <a:r>
              <a:rPr lang="tr-TR" sz="2200" dirty="0"/>
              <a:t>İnisyatif alma ve özyönlendirme</a:t>
            </a:r>
            <a:endParaRPr lang="en-CA" sz="2200" dirty="0"/>
          </a:p>
          <a:p>
            <a:pPr lvl="1"/>
            <a:r>
              <a:rPr lang="tr-TR" sz="2200" dirty="0" smtClean="0"/>
              <a:t>Sosyal</a:t>
            </a:r>
            <a:r>
              <a:rPr lang="en-CA" sz="2200" dirty="0" smtClean="0"/>
              <a:t>/</a:t>
            </a:r>
            <a:r>
              <a:rPr lang="tr-TR" sz="2200" dirty="0" smtClean="0"/>
              <a:t>kültürlerarası </a:t>
            </a:r>
            <a:r>
              <a:rPr lang="tr-TR" sz="2200" dirty="0"/>
              <a:t>yetkinlikler</a:t>
            </a:r>
            <a:endParaRPr lang="en-CA" sz="2200" dirty="0"/>
          </a:p>
          <a:p>
            <a:pPr lvl="1"/>
            <a:r>
              <a:rPr lang="tr-TR" sz="2200" dirty="0"/>
              <a:t>Üretkenlik ve hesap verebilirlik</a:t>
            </a:r>
            <a:endParaRPr lang="en-CA" sz="2200" dirty="0"/>
          </a:p>
          <a:p>
            <a:pPr lvl="1"/>
            <a:r>
              <a:rPr lang="tr-TR" sz="2200" dirty="0"/>
              <a:t>Liderlik ve </a:t>
            </a:r>
            <a:r>
              <a:rPr lang="tr-TR" sz="2200" dirty="0" smtClean="0"/>
              <a:t>sorumluluk</a:t>
            </a:r>
            <a:endParaRPr lang="en-CA" sz="2200" dirty="0" smtClean="0"/>
          </a:p>
          <a:p>
            <a:pPr marL="457200" lvl="1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tr-TR" sz="1900" dirty="0" smtClean="0">
                <a:solidFill>
                  <a:schemeClr val="bg1">
                    <a:lumMod val="65000"/>
                  </a:schemeClr>
                </a:solidFill>
              </a:rPr>
              <a:t>“</a:t>
            </a:r>
            <a:r>
              <a:rPr lang="tr-TR" sz="1900" dirty="0">
                <a:solidFill>
                  <a:schemeClr val="bg1">
                    <a:lumMod val="65000"/>
                  </a:schemeClr>
                </a:solidFill>
              </a:rPr>
              <a:t>21 Yüzyıl Yetkinlikleri” </a:t>
            </a:r>
            <a:r>
              <a:rPr lang="tr-TR" sz="1900" dirty="0" smtClean="0">
                <a:solidFill>
                  <a:schemeClr val="bg1">
                    <a:lumMod val="65000"/>
                  </a:schemeClr>
                </a:solidFill>
              </a:rPr>
              <a:t>grubu </a:t>
            </a:r>
            <a:r>
              <a:rPr lang="en-CA" sz="19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tr-TR" sz="1900" dirty="0">
                <a:solidFill>
                  <a:schemeClr val="bg1">
                    <a:lumMod val="65000"/>
                  </a:schemeClr>
                </a:solidFill>
              </a:rPr>
              <a:t>32 üye</a:t>
            </a:r>
            <a:r>
              <a:rPr lang="en-CA" sz="19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342892" lvl="1" indent="0">
              <a:buNone/>
            </a:pPr>
            <a:r>
              <a:rPr lang="tr-TR" sz="1500" dirty="0">
                <a:solidFill>
                  <a:schemeClr val="bg1">
                    <a:lumMod val="65000"/>
                  </a:schemeClr>
                </a:solidFill>
              </a:rPr>
              <a:t>American </a:t>
            </a:r>
            <a:r>
              <a:rPr lang="tr-TR" sz="1500" dirty="0" smtClean="0">
                <a:solidFill>
                  <a:schemeClr val="bg1">
                    <a:lumMod val="65000"/>
                  </a:schemeClr>
                </a:solidFill>
              </a:rPr>
              <a:t>Assoc</a:t>
            </a:r>
            <a:r>
              <a:rPr lang="en-CA" sz="15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tr-TR" sz="15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500" dirty="0">
                <a:solidFill>
                  <a:schemeClr val="bg1">
                    <a:lumMod val="65000"/>
                  </a:schemeClr>
                </a:solidFill>
              </a:rPr>
              <a:t>of School Librarians, National Education Association</a:t>
            </a:r>
            <a:r>
              <a:rPr lang="en-CA" sz="15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tr-TR" sz="1500" dirty="0">
                <a:solidFill>
                  <a:schemeClr val="bg1">
                    <a:lumMod val="65000"/>
                  </a:schemeClr>
                </a:solidFill>
              </a:rPr>
              <a:t>Lego, Microsoft, Pearson, ETS, İntel, HP, Dell, Apple, Crayola, Cisco</a:t>
            </a:r>
            <a:r>
              <a:rPr lang="en-CA" sz="1500" dirty="0">
                <a:solidFill>
                  <a:schemeClr val="bg1">
                    <a:lumMod val="65000"/>
                  </a:schemeClr>
                </a:solidFill>
              </a:rPr>
              <a:t>, …</a:t>
            </a:r>
            <a:br>
              <a:rPr lang="en-CA" sz="15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CA" sz="1300" i="1" u="sng" dirty="0">
                <a:hlinkClick r:id="rId2"/>
              </a:rPr>
              <a:t>(h</a:t>
            </a:r>
            <a:r>
              <a:rPr lang="tr-TR" sz="1300" i="1" u="sng" dirty="0">
                <a:hlinkClick r:id="rId2"/>
              </a:rPr>
              <a:t>ttp://www.p21.org/our-work/p21-framewor</a:t>
            </a:r>
            <a:r>
              <a:rPr lang="en-CA" sz="1300" i="1" u="sng" dirty="0">
                <a:hlinkClick r:id="rId2"/>
              </a:rPr>
              <a:t>k)</a:t>
            </a:r>
            <a:endParaRPr lang="en-CA" sz="1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</a:t>
            </a:r>
            <a:r>
              <a:rPr lang="en-CA" dirty="0" err="1" smtClean="0"/>
              <a:t>Gerçek</a:t>
            </a:r>
            <a:r>
              <a:rPr lang="en-CA" dirty="0" smtClean="0"/>
              <a:t> </a:t>
            </a:r>
            <a:r>
              <a:rPr lang="en-CA" dirty="0" err="1"/>
              <a:t>yaşama</a:t>
            </a:r>
            <a:r>
              <a:rPr lang="en-CA" dirty="0"/>
              <a:t> </a:t>
            </a:r>
            <a:r>
              <a:rPr lang="en-CA" dirty="0" err="1"/>
              <a:t>daha</a:t>
            </a:r>
            <a:r>
              <a:rPr lang="en-CA" dirty="0"/>
              <a:t> </a:t>
            </a:r>
            <a:r>
              <a:rPr lang="en-CA" dirty="0" err="1" smtClean="0"/>
              <a:t>yakın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Stajlar</a:t>
            </a:r>
            <a:r>
              <a:rPr lang="en-CA" dirty="0" smtClean="0"/>
              <a:t>, </a:t>
            </a:r>
            <a:r>
              <a:rPr lang="en-CA" dirty="0" err="1" smtClean="0"/>
              <a:t>projeler</a:t>
            </a:r>
            <a:r>
              <a:rPr lang="en-CA" dirty="0" smtClean="0"/>
              <a:t> </a:t>
            </a:r>
          </a:p>
          <a:p>
            <a:r>
              <a:rPr lang="en-CA" dirty="0" smtClean="0"/>
              <a:t>Co-op </a:t>
            </a:r>
          </a:p>
          <a:p>
            <a:r>
              <a:rPr lang="en-CA" dirty="0" err="1"/>
              <a:t>Sürekli</a:t>
            </a:r>
            <a:r>
              <a:rPr lang="en-CA" dirty="0"/>
              <a:t> </a:t>
            </a:r>
            <a:r>
              <a:rPr lang="en-CA" dirty="0" err="1"/>
              <a:t>eğitim</a:t>
            </a:r>
            <a:endParaRPr lang="en-CA" dirty="0"/>
          </a:p>
          <a:p>
            <a:r>
              <a:rPr lang="en-CA" dirty="0" err="1"/>
              <a:t>Kurumiçi</a:t>
            </a:r>
            <a:r>
              <a:rPr lang="en-CA" dirty="0"/>
              <a:t> </a:t>
            </a:r>
            <a:r>
              <a:rPr lang="en-CA" dirty="0" err="1"/>
              <a:t>eğitim</a:t>
            </a:r>
            <a:endParaRPr lang="en-CA" dirty="0"/>
          </a:p>
          <a:p>
            <a:r>
              <a:rPr lang="en-CA" dirty="0"/>
              <a:t>“Convergence”</a:t>
            </a:r>
          </a:p>
          <a:p>
            <a:pPr lvl="1"/>
            <a:r>
              <a:rPr lang="en-CA" dirty="0"/>
              <a:t>MEF YKB </a:t>
            </a:r>
            <a:r>
              <a:rPr lang="en-CA" dirty="0" err="1"/>
              <a:t>Meslek</a:t>
            </a:r>
            <a:r>
              <a:rPr lang="en-CA" dirty="0"/>
              <a:t> </a:t>
            </a:r>
            <a:r>
              <a:rPr lang="en-CA" dirty="0" err="1"/>
              <a:t>Yüksek</a:t>
            </a:r>
            <a:r>
              <a:rPr lang="en-CA" dirty="0"/>
              <a:t> </a:t>
            </a:r>
            <a:r>
              <a:rPr lang="en-CA" dirty="0" err="1"/>
              <a:t>Okulu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BE83-8761-434F-BC6B-91148769AD26}" type="slidenum">
              <a:rPr lang="en-CA" altLang="en-US" smtClean="0"/>
              <a:pPr>
                <a:defRPr/>
              </a:pPr>
              <a:t>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978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3638</TotalTime>
  <Words>695</Words>
  <Application>Microsoft Office PowerPoint</Application>
  <PresentationFormat>On-screen Show (4:3)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Garamond</vt:lpstr>
      <vt:lpstr>Times New Roman</vt:lpstr>
      <vt:lpstr>Wingdings</vt:lpstr>
      <vt:lpstr>Edge</vt:lpstr>
      <vt:lpstr>Yükseköğretimin Geleceği</vt:lpstr>
      <vt:lpstr>21.YY’da eğitimi dönüştüren güçler</vt:lpstr>
      <vt:lpstr>Maliyetler uçtu gitti</vt:lpstr>
      <vt:lpstr>Tekno Atak</vt:lpstr>
      <vt:lpstr>Disruption</vt:lpstr>
      <vt:lpstr>Egitimde “disruption?”</vt:lpstr>
      <vt:lpstr>Yüksek öğretimin geleceği?</vt:lpstr>
      <vt:lpstr>1. 21. Yüzyıl Yetkinlikleri</vt:lpstr>
      <vt:lpstr>2. Gerçek yaşama daha yakın</vt:lpstr>
      <vt:lpstr>3. Daha Uluslararası</vt:lpstr>
      <vt:lpstr>4. Girişimci odağı</vt:lpstr>
      <vt:lpstr>5. Bireyselleştirilmis programlar</vt:lpstr>
      <vt:lpstr>6. Yapay zeka</vt:lpstr>
      <vt:lpstr>7. MOOC, Hibrid, Flipped, Ortak</vt:lpstr>
      <vt:lpstr>8. Diploma yerine rozet</vt:lpstr>
      <vt:lpstr>9. Programların parçalanması</vt:lpstr>
      <vt:lpstr>10. Zamanın akışkanlaşması</vt:lpstr>
      <vt:lpstr>MEF’in geleceğinden bir örnek</vt:lpstr>
      <vt:lpstr>Yüksek öğrenimde “altüst”</vt:lpstr>
      <vt:lpstr>Erhan Erkut İletişim</vt:lpstr>
    </vt:vector>
  </TitlesOfParts>
  <Company>University of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Teaching</dc:title>
  <dc:creator>EE</dc:creator>
  <cp:lastModifiedBy>Erhan Erkut</cp:lastModifiedBy>
  <cp:revision>391</cp:revision>
  <dcterms:created xsi:type="dcterms:W3CDTF">2004-10-14T21:42:38Z</dcterms:created>
  <dcterms:modified xsi:type="dcterms:W3CDTF">2016-01-29T22:08:02Z</dcterms:modified>
</cp:coreProperties>
</file>